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36"/>
  </p:notesMasterIdLst>
  <p:sldIdLst>
    <p:sldId id="256" r:id="rId2"/>
    <p:sldId id="258" r:id="rId3"/>
    <p:sldId id="259" r:id="rId4"/>
    <p:sldId id="304" r:id="rId5"/>
    <p:sldId id="305" r:id="rId6"/>
    <p:sldId id="261" r:id="rId7"/>
    <p:sldId id="266" r:id="rId8"/>
    <p:sldId id="263" r:id="rId9"/>
    <p:sldId id="277" r:id="rId10"/>
    <p:sldId id="307" r:id="rId11"/>
    <p:sldId id="306" r:id="rId12"/>
    <p:sldId id="308" r:id="rId13"/>
    <p:sldId id="327" r:id="rId14"/>
    <p:sldId id="309" r:id="rId15"/>
    <p:sldId id="326" r:id="rId16"/>
    <p:sldId id="310" r:id="rId17"/>
    <p:sldId id="311" r:id="rId18"/>
    <p:sldId id="312" r:id="rId19"/>
    <p:sldId id="284" r:id="rId20"/>
    <p:sldId id="313" r:id="rId21"/>
    <p:sldId id="283" r:id="rId22"/>
    <p:sldId id="314" r:id="rId23"/>
    <p:sldId id="315" r:id="rId24"/>
    <p:sldId id="317" r:id="rId25"/>
    <p:sldId id="316" r:id="rId26"/>
    <p:sldId id="296" r:id="rId27"/>
    <p:sldId id="318" r:id="rId28"/>
    <p:sldId id="319" r:id="rId29"/>
    <p:sldId id="320" r:id="rId30"/>
    <p:sldId id="321" r:id="rId31"/>
    <p:sldId id="322" r:id="rId32"/>
    <p:sldId id="264" r:id="rId33"/>
    <p:sldId id="324" r:id="rId34"/>
    <p:sldId id="27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9"/>
    <p:restoredTop sz="93900"/>
  </p:normalViewPr>
  <p:slideViewPr>
    <p:cSldViewPr snapToGrid="0">
      <p:cViewPr varScale="1">
        <p:scale>
          <a:sx n="152" d="100"/>
          <a:sy n="152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SUBJECTS/GRADES</a:t>
            </a:r>
            <a:r>
              <a:rPr lang="en-US" baseline="0" dirty="0"/>
              <a:t> COMBINED</a:t>
            </a:r>
            <a:endParaRPr lang="en-US" dirty="0"/>
          </a:p>
        </c:rich>
      </c:tx>
      <c:layout>
        <c:manualLayout>
          <c:xMode val="edge"/>
          <c:yMode val="edge"/>
          <c:x val="0.42584909018321399"/>
          <c:y val="2.3010546500479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APPROACHES</c:v>
                </c:pt>
                <c:pt idx="1">
                  <c:v>MEETS</c:v>
                </c:pt>
                <c:pt idx="2">
                  <c:v>MASTERS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5-3149-9547-3C8F41EC19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APPROACHES</c:v>
                </c:pt>
                <c:pt idx="1">
                  <c:v>MEETS</c:v>
                </c:pt>
                <c:pt idx="2">
                  <c:v>MASTERS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</c:v>
                </c:pt>
                <c:pt idx="1">
                  <c:v>27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5-3149-9547-3C8F41EC1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1870575"/>
        <c:axId val="1772775999"/>
        <c:axId val="0"/>
      </c:bar3DChart>
      <c:catAx>
        <c:axId val="185187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775999"/>
        <c:crosses val="autoZero"/>
        <c:auto val="1"/>
        <c:lblAlgn val="ctr"/>
        <c:lblOffset val="100"/>
        <c:noMultiLvlLbl val="0"/>
      </c:catAx>
      <c:valAx>
        <c:axId val="177277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87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RCISD COPMARED</a:t>
            </a:r>
            <a:r>
              <a:rPr lang="en-US" baseline="0" dirty="0"/>
              <a:t> TO THE STATE AND REGION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45</c:v>
                </c:pt>
                <c:pt idx="2">
                  <c:v>47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D-4D4F-B681-ABDC4B2872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REGION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54</c:v>
                </c:pt>
                <c:pt idx="1">
                  <c:v>41</c:v>
                </c:pt>
                <c:pt idx="2">
                  <c:v>45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D-4D4F-B681-ABDC4B2872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RCISD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36</c:v>
                </c:pt>
                <c:pt idx="1">
                  <c:v>18</c:v>
                </c:pt>
                <c:pt idx="2">
                  <c:v>17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D-4D4F-B681-ABDC4B287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378239"/>
        <c:axId val="699290047"/>
      </c:barChart>
      <c:catAx>
        <c:axId val="699378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290047"/>
        <c:crosses val="autoZero"/>
        <c:auto val="1"/>
        <c:lblAlgn val="ctr"/>
        <c:lblOffset val="100"/>
        <c:noMultiLvlLbl val="0"/>
      </c:catAx>
      <c:valAx>
        <c:axId val="69929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78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GRADES/ALL</a:t>
            </a:r>
            <a:r>
              <a:rPr lang="en-US" baseline="0" dirty="0"/>
              <a:t> SUBJECTS @ MEETS LEVEL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SOCIAL STUDIES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14</c:v>
                </c:pt>
                <c:pt idx="2">
                  <c:v>19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6-6749-8894-3DC94FD3AE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READING</c:v>
                </c:pt>
                <c:pt idx="1">
                  <c:v>MATH</c:v>
                </c:pt>
                <c:pt idx="2">
                  <c:v>SCIENCE</c:v>
                </c:pt>
                <c:pt idx="3">
                  <c:v>SOCIAL STUDIES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</c:v>
                </c:pt>
                <c:pt idx="1">
                  <c:v>18</c:v>
                </c:pt>
                <c:pt idx="2">
                  <c:v>17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6-6749-8894-3DC94FD3A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8866495"/>
        <c:axId val="1819036543"/>
        <c:axId val="0"/>
      </c:bar3DChart>
      <c:catAx>
        <c:axId val="181886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036543"/>
        <c:crosses val="autoZero"/>
        <c:auto val="1"/>
        <c:lblAlgn val="ctr"/>
        <c:lblOffset val="100"/>
        <c:noMultiLvlLbl val="0"/>
      </c:catAx>
      <c:valAx>
        <c:axId val="181903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6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CURRENT EB</a:t>
            </a:r>
            <a:r>
              <a:rPr lang="en-US" baseline="0" dirty="0"/>
              <a:t>/EL ALL SUBJECTS – MEETS GRADE LEVEL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47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F-C84F-BEEC-02C2E69CA3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49</c:v>
                </c:pt>
                <c:pt idx="1">
                  <c:v>48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3F-C84F-BEEC-02C2E69CA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502527"/>
        <c:axId val="696726015"/>
      </c:barChart>
      <c:catAx>
        <c:axId val="69650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726015"/>
        <c:crosses val="autoZero"/>
        <c:auto val="1"/>
        <c:lblAlgn val="ctr"/>
        <c:lblOffset val="100"/>
        <c:noMultiLvlLbl val="0"/>
      </c:catAx>
      <c:valAx>
        <c:axId val="69672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502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ATTENDANCE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2020 - 2021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95.4</c:v>
                </c:pt>
                <c:pt idx="2">
                  <c:v>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C-3A47-B4C1-532C1BDABF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92.2</c:v>
                </c:pt>
                <c:pt idx="1">
                  <c:v>93.4</c:v>
                </c:pt>
                <c:pt idx="2">
                  <c:v>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C-3A47-B4C1-532C1BDAB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7205520"/>
        <c:axId val="698632591"/>
      </c:barChart>
      <c:catAx>
        <c:axId val="209720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32591"/>
        <c:crosses val="autoZero"/>
        <c:auto val="1"/>
        <c:lblAlgn val="ctr"/>
        <c:lblOffset val="100"/>
        <c:noMultiLvlLbl val="0"/>
      </c:catAx>
      <c:valAx>
        <c:axId val="69863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20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4 YEAR GRADUATION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DROPPED OUT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6.4</c:v>
                </c:pt>
                <c:pt idx="1">
                  <c:v>3.6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2-7A42-B4C8-A7FD79F865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CONTINUED 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3.5</c:v>
                </c:pt>
                <c:pt idx="1">
                  <c:v>1.5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2-7A42-B4C8-A7FD79F865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TXCHSE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82-7A42-B4C8-A7FD79F865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GRADUATED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90</c:v>
                </c:pt>
                <c:pt idx="1">
                  <c:v>95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82-7A42-B4C8-A7FD79F86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6152991"/>
        <c:axId val="1096158559"/>
      </c:barChart>
      <c:catAx>
        <c:axId val="109615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158559"/>
        <c:crosses val="autoZero"/>
        <c:auto val="1"/>
        <c:lblAlgn val="ctr"/>
        <c:lblOffset val="100"/>
        <c:noMultiLvlLbl val="0"/>
      </c:catAx>
      <c:valAx>
        <c:axId val="109615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15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CCMR GRADUATES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2020 - 21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65.2</c:v>
                </c:pt>
                <c:pt idx="1">
                  <c:v>68.099999999999994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B-2940-8137-5556510717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TEXAS</c:v>
                </c:pt>
                <c:pt idx="1">
                  <c:v>REGION</c:v>
                </c:pt>
                <c:pt idx="2">
                  <c:v>RCISD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71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B-2940-8137-555651071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541871"/>
        <c:axId val="1279052911"/>
      </c:barChart>
      <c:catAx>
        <c:axId val="127854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052911"/>
        <c:crosses val="autoZero"/>
        <c:auto val="1"/>
        <c:lblAlgn val="ctr"/>
        <c:lblOffset val="100"/>
        <c:noMultiLvlLbl val="0"/>
      </c:catAx>
      <c:valAx>
        <c:axId val="127905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54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REVENUE ALL FUNDS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3D-1844-BEB3-D9565A9F205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3D-1844-BEB3-D9565A9F205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23D-1844-BEB3-D9565A9F205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23D-1844-BEB3-D9565A9F205E}"/>
              </c:ext>
            </c:extLst>
          </c:dPt>
          <c:cat>
            <c:strRef>
              <c:f>Sheet1!$A$2:$A$5</c:f>
              <c:strCache>
                <c:ptCount val="4"/>
                <c:pt idx="0">
                  <c:v>LOCAL PROPERTY TAX</c:v>
                </c:pt>
                <c:pt idx="1">
                  <c:v>STATE OPERATING FUNDS</c:v>
                </c:pt>
                <c:pt idx="2">
                  <c:v>FEDERAL FUNDS</c:v>
                </c:pt>
                <c:pt idx="3">
                  <c:v>OTHER LOCAL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0.06</c:v>
                </c:pt>
                <c:pt idx="1">
                  <c:v>0.89</c:v>
                </c:pt>
                <c:pt idx="2">
                  <c:v>0.02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F-D44D-9B9D-1CE3B2D28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9886730837641075E-2"/>
          <c:w val="1"/>
          <c:h val="0.7821300159311117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EXPERNDITURES  ALL FUNDS BY OBJECT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0E-3D42-B1F8-4162D52BF9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0E-3D42-B1F8-4162D52BF9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0E-3D42-B1F8-4162D52BF9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E0E-3D42-B1F8-4162D52BF958}"/>
              </c:ext>
            </c:extLst>
          </c:dPt>
          <c:cat>
            <c:strRef>
              <c:f>Sheet1!$A$2:$A$5</c:f>
              <c:strCache>
                <c:ptCount val="4"/>
                <c:pt idx="0">
                  <c:v>PAYROLL</c:v>
                </c:pt>
                <c:pt idx="1">
                  <c:v>CONTRACTED SERVICES</c:v>
                </c:pt>
                <c:pt idx="2">
                  <c:v>SUPPLES &amp; MATERIALS</c:v>
                </c:pt>
                <c:pt idx="3">
                  <c:v>OTHER OPERATING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12.12</c:v>
                </c:pt>
                <c:pt idx="1">
                  <c:v>85.35</c:v>
                </c:pt>
                <c:pt idx="2">
                  <c:v>1.86</c:v>
                </c:pt>
                <c:pt idx="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5-0946-8BB3-16BFC23DD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0.18033</cdr:x>
      <cdr:y>0.19137</cdr:y>
    </cdr:from>
    <cdr:to>
      <cdr:x>0.2683</cdr:x>
      <cdr:y>0.4675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CD0544C-0D3B-211F-D000-4C0C5A6C9826}"/>
            </a:ext>
          </a:extLst>
        </cdr:cNvPr>
        <cdr:cNvSpPr txBox="1"/>
      </cdr:nvSpPr>
      <cdr:spPr>
        <a:xfrm xmlns:a="http://schemas.openxmlformats.org/drawingml/2006/main">
          <a:off x="1874520" y="6337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50</a:t>
          </a:r>
        </a:p>
      </cdr:txBody>
    </cdr:sp>
  </cdr:relSizeAnchor>
  <cdr:relSizeAnchor xmlns:cdr="http://schemas.openxmlformats.org/drawingml/2006/chartDrawing">
    <cdr:from>
      <cdr:x>0.24894</cdr:x>
      <cdr:y>0.15547</cdr:y>
    </cdr:from>
    <cdr:to>
      <cdr:x>0.33691</cdr:x>
      <cdr:y>0.4316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DC453D6-B171-F20B-C33D-B8B98CE49048}"/>
            </a:ext>
          </a:extLst>
        </cdr:cNvPr>
        <cdr:cNvSpPr txBox="1"/>
      </cdr:nvSpPr>
      <cdr:spPr>
        <a:xfrm xmlns:a="http://schemas.openxmlformats.org/drawingml/2006/main">
          <a:off x="2587752" y="5148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56</a:t>
          </a:r>
        </a:p>
      </cdr:txBody>
    </cdr:sp>
  </cdr:relSizeAnchor>
  <cdr:relSizeAnchor xmlns:cdr="http://schemas.openxmlformats.org/drawingml/2006/chartDrawing">
    <cdr:from>
      <cdr:x>0.37385</cdr:x>
      <cdr:y>0.41227</cdr:y>
    </cdr:from>
    <cdr:to>
      <cdr:x>0.46182</cdr:x>
      <cdr:y>0.6884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D95E495-C0DB-B041-90CB-483DAFD558E0}"/>
            </a:ext>
          </a:extLst>
        </cdr:cNvPr>
        <cdr:cNvSpPr txBox="1"/>
      </cdr:nvSpPr>
      <cdr:spPr>
        <a:xfrm xmlns:a="http://schemas.openxmlformats.org/drawingml/2006/main">
          <a:off x="3886200" y="13652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25</a:t>
          </a:r>
        </a:p>
      </cdr:txBody>
    </cdr:sp>
  </cdr:relSizeAnchor>
  <cdr:relSizeAnchor xmlns:cdr="http://schemas.openxmlformats.org/drawingml/2006/chartDrawing">
    <cdr:from>
      <cdr:x>0.52046</cdr:x>
      <cdr:y>0.30458</cdr:y>
    </cdr:from>
    <cdr:to>
      <cdr:x>0.60843</cdr:x>
      <cdr:y>0.58071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7F0DE21-A08F-F7E8-28B7-C63AC01F1048}"/>
            </a:ext>
          </a:extLst>
        </cdr:cNvPr>
        <cdr:cNvSpPr txBox="1"/>
      </cdr:nvSpPr>
      <cdr:spPr>
        <a:xfrm xmlns:a="http://schemas.openxmlformats.org/drawingml/2006/main">
          <a:off x="5410200" y="10086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0.43191</cdr:x>
      <cdr:y>0.41227</cdr:y>
    </cdr:from>
    <cdr:to>
      <cdr:x>0.51988</cdr:x>
      <cdr:y>0.6884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EEA3915-DD9A-E9B1-CED2-24012FA30869}"/>
            </a:ext>
          </a:extLst>
        </cdr:cNvPr>
        <cdr:cNvSpPr txBox="1"/>
      </cdr:nvSpPr>
      <cdr:spPr>
        <a:xfrm xmlns:a="http://schemas.openxmlformats.org/drawingml/2006/main">
          <a:off x="4489704" y="13652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27</a:t>
          </a:r>
        </a:p>
      </cdr:txBody>
    </cdr:sp>
  </cdr:relSizeAnchor>
  <cdr:relSizeAnchor xmlns:cdr="http://schemas.openxmlformats.org/drawingml/2006/chartDrawing">
    <cdr:from>
      <cdr:x>0.5709</cdr:x>
      <cdr:y>0.53929</cdr:y>
    </cdr:from>
    <cdr:to>
      <cdr:x>0.65886</cdr:x>
      <cdr:y>0.81542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A6768834-E8E7-6AD3-20AE-313F2E039EE9}"/>
            </a:ext>
          </a:extLst>
        </cdr:cNvPr>
        <cdr:cNvSpPr txBox="1"/>
      </cdr:nvSpPr>
      <cdr:spPr>
        <a:xfrm xmlns:a="http://schemas.openxmlformats.org/drawingml/2006/main">
          <a:off x="5934456" y="17858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10</a:t>
          </a:r>
        </a:p>
      </cdr:txBody>
    </cdr:sp>
  </cdr:relSizeAnchor>
  <cdr:relSizeAnchor xmlns:cdr="http://schemas.openxmlformats.org/drawingml/2006/chartDrawing">
    <cdr:from>
      <cdr:x>0.63599</cdr:x>
      <cdr:y>0.57519</cdr:y>
    </cdr:from>
    <cdr:to>
      <cdr:x>0.72396</cdr:x>
      <cdr:y>0.85131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AC02EBD5-C8C7-39C2-4A60-88A09C9759EC}"/>
            </a:ext>
          </a:extLst>
        </cdr:cNvPr>
        <cdr:cNvSpPr txBox="1"/>
      </cdr:nvSpPr>
      <cdr:spPr>
        <a:xfrm xmlns:a="http://schemas.openxmlformats.org/drawingml/2006/main">
          <a:off x="6611112" y="19047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0.1382</cdr:x>
      <cdr:y>0.15198</cdr:y>
    </cdr:from>
    <cdr:to>
      <cdr:x>0.22617</cdr:x>
      <cdr:y>0.42811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1171B7C-C393-7123-19AF-62DDC1496533}"/>
            </a:ext>
          </a:extLst>
        </cdr:cNvPr>
        <cdr:cNvSpPr txBox="1"/>
      </cdr:nvSpPr>
      <cdr:spPr>
        <a:xfrm xmlns:a="http://schemas.openxmlformats.org/drawingml/2006/main">
          <a:off x="1436615" y="5032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54</a:t>
          </a:r>
        </a:p>
      </cdr:txBody>
    </cdr:sp>
  </cdr:relSizeAnchor>
  <cdr:relSizeAnchor xmlns:cdr="http://schemas.openxmlformats.org/drawingml/2006/chartDrawing">
    <cdr:from>
      <cdr:x>0.19712</cdr:x>
      <cdr:y>0.32931</cdr:y>
    </cdr:from>
    <cdr:to>
      <cdr:x>0.28508</cdr:x>
      <cdr:y>0.60543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DC29DF0-6028-BAEF-87D5-40680EFF82F8}"/>
            </a:ext>
          </a:extLst>
        </cdr:cNvPr>
        <cdr:cNvSpPr txBox="1"/>
      </cdr:nvSpPr>
      <cdr:spPr>
        <a:xfrm xmlns:a="http://schemas.openxmlformats.org/drawingml/2006/main">
          <a:off x="2049011" y="10905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36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0.10266</cdr:x>
      <cdr:y>0.19873</cdr:y>
    </cdr:from>
    <cdr:to>
      <cdr:x>0.18555</cdr:x>
      <cdr:y>0.42918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037ECDE-1F17-597B-F034-B748478FD3EE}"/>
            </a:ext>
          </a:extLst>
        </cdr:cNvPr>
        <cdr:cNvSpPr txBox="1"/>
      </cdr:nvSpPr>
      <cdr:spPr>
        <a:xfrm xmlns:a="http://schemas.openxmlformats.org/drawingml/2006/main">
          <a:off x="1132512" y="78856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95</a:t>
          </a:r>
        </a:p>
      </cdr:txBody>
    </cdr:sp>
  </cdr:relSizeAnchor>
  <cdr:relSizeAnchor xmlns:cdr="http://schemas.openxmlformats.org/drawingml/2006/chartDrawing">
    <cdr:from>
      <cdr:x>0.17567</cdr:x>
      <cdr:y>0.5222</cdr:y>
    </cdr:from>
    <cdr:to>
      <cdr:x>0.25856</cdr:x>
      <cdr:y>0.75264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C5F045F-CFA9-E298-FBE7-C148EE74A69C}"/>
            </a:ext>
          </a:extLst>
        </cdr:cNvPr>
        <cdr:cNvSpPr txBox="1"/>
      </cdr:nvSpPr>
      <cdr:spPr>
        <a:xfrm xmlns:a="http://schemas.openxmlformats.org/drawingml/2006/main">
          <a:off x="1937856" y="20720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92.2</a:t>
          </a:r>
        </a:p>
      </cdr:txBody>
    </cdr:sp>
  </cdr:relSizeAnchor>
  <cdr:relSizeAnchor xmlns:cdr="http://schemas.openxmlformats.org/drawingml/2006/chartDrawing">
    <cdr:from>
      <cdr:x>0.34221</cdr:x>
      <cdr:y>0.13954</cdr:y>
    </cdr:from>
    <cdr:to>
      <cdr:x>0.4251</cdr:x>
      <cdr:y>0.36998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55FD145-61B7-63AD-F56E-760A785857D0}"/>
            </a:ext>
          </a:extLst>
        </cdr:cNvPr>
        <cdr:cNvSpPr txBox="1"/>
      </cdr:nvSpPr>
      <cdr:spPr>
        <a:xfrm xmlns:a="http://schemas.openxmlformats.org/drawingml/2006/main">
          <a:off x="3775045" y="5536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95.4</a:t>
          </a:r>
        </a:p>
      </cdr:txBody>
    </cdr:sp>
  </cdr:relSizeAnchor>
  <cdr:relSizeAnchor xmlns:cdr="http://schemas.openxmlformats.org/drawingml/2006/chartDrawing">
    <cdr:from>
      <cdr:x>0.41369</cdr:x>
      <cdr:y>0.37844</cdr:y>
    </cdr:from>
    <cdr:to>
      <cdr:x>0.49658</cdr:x>
      <cdr:y>0.60888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0C3FBF9-91BF-A363-4867-DD2DB2014ADD}"/>
            </a:ext>
          </a:extLst>
        </cdr:cNvPr>
        <cdr:cNvSpPr txBox="1"/>
      </cdr:nvSpPr>
      <cdr:spPr>
        <a:xfrm xmlns:a="http://schemas.openxmlformats.org/drawingml/2006/main">
          <a:off x="4563610" y="15016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93.4</a:t>
          </a:r>
        </a:p>
      </cdr:txBody>
    </cdr:sp>
  </cdr:relSizeAnchor>
  <cdr:relSizeAnchor xmlns:cdr="http://schemas.openxmlformats.org/drawingml/2006/chartDrawing">
    <cdr:from>
      <cdr:x>0.58631</cdr:x>
      <cdr:y>0.36786</cdr:y>
    </cdr:from>
    <cdr:to>
      <cdr:x>0.6692</cdr:x>
      <cdr:y>0.59831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DE664467-A334-5C75-D65C-495F816F6C5A}"/>
            </a:ext>
          </a:extLst>
        </cdr:cNvPr>
        <cdr:cNvSpPr txBox="1"/>
      </cdr:nvSpPr>
      <cdr:spPr>
        <a:xfrm xmlns:a="http://schemas.openxmlformats.org/drawingml/2006/main">
          <a:off x="6467911" y="14596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93.5</a:t>
          </a:r>
        </a:p>
      </cdr:txBody>
    </cdr:sp>
  </cdr:relSizeAnchor>
  <cdr:relSizeAnchor xmlns:cdr="http://schemas.openxmlformats.org/drawingml/2006/chartDrawing">
    <cdr:from>
      <cdr:x>0.64943</cdr:x>
      <cdr:y>0.39112</cdr:y>
    </cdr:from>
    <cdr:to>
      <cdr:x>0.73232</cdr:x>
      <cdr:y>0.62156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1C454676-F2AE-3532-26C1-E854A71C8563}"/>
            </a:ext>
          </a:extLst>
        </cdr:cNvPr>
        <cdr:cNvSpPr txBox="1"/>
      </cdr:nvSpPr>
      <cdr:spPr>
        <a:xfrm xmlns:a="http://schemas.openxmlformats.org/drawingml/2006/main">
          <a:off x="7164197" y="15519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93.3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0.08093</cdr:x>
      <cdr:y>0.68288</cdr:y>
    </cdr:from>
    <cdr:to>
      <cdr:x>0.16889</cdr:x>
      <cdr:y>0.959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A1A4C82-A768-4E2D-2C89-9D04D91425FB}"/>
            </a:ext>
          </a:extLst>
        </cdr:cNvPr>
        <cdr:cNvSpPr txBox="1"/>
      </cdr:nvSpPr>
      <cdr:spPr>
        <a:xfrm xmlns:a="http://schemas.openxmlformats.org/drawingml/2006/main">
          <a:off x="841248" y="22613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6.4</a:t>
          </a:r>
        </a:p>
      </cdr:txBody>
    </cdr:sp>
  </cdr:relSizeAnchor>
  <cdr:relSizeAnchor xmlns:cdr="http://schemas.openxmlformats.org/drawingml/2006/chartDrawing">
    <cdr:from>
      <cdr:x>0.12843</cdr:x>
      <cdr:y>0.70773</cdr:y>
    </cdr:from>
    <cdr:to>
      <cdr:x>0.2164</cdr:x>
      <cdr:y>0.98385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4D713F1-33AF-1C36-4E8C-17B8479F2583}"/>
            </a:ext>
          </a:extLst>
        </cdr:cNvPr>
        <cdr:cNvSpPr txBox="1"/>
      </cdr:nvSpPr>
      <cdr:spPr>
        <a:xfrm xmlns:a="http://schemas.openxmlformats.org/drawingml/2006/main">
          <a:off x="1335024" y="23436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3.5</a:t>
          </a:r>
        </a:p>
      </cdr:txBody>
    </cdr:sp>
  </cdr:relSizeAnchor>
  <cdr:relSizeAnchor xmlns:cdr="http://schemas.openxmlformats.org/drawingml/2006/chartDrawing">
    <cdr:from>
      <cdr:x>0.17417</cdr:x>
      <cdr:y>0.72153</cdr:y>
    </cdr:from>
    <cdr:to>
      <cdr:x>0.26214</cdr:x>
      <cdr:y>0.99766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1159FAE-EB07-E1E6-A73A-F00AFE074777}"/>
            </a:ext>
          </a:extLst>
        </cdr:cNvPr>
        <cdr:cNvSpPr txBox="1"/>
      </cdr:nvSpPr>
      <cdr:spPr>
        <a:xfrm xmlns:a="http://schemas.openxmlformats.org/drawingml/2006/main">
          <a:off x="1810512" y="23893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0.3</a:t>
          </a:r>
        </a:p>
      </cdr:txBody>
    </cdr:sp>
  </cdr:relSizeAnchor>
  <cdr:relSizeAnchor xmlns:cdr="http://schemas.openxmlformats.org/drawingml/2006/chartDrawing">
    <cdr:from>
      <cdr:x>0.21288</cdr:x>
      <cdr:y>0.26593</cdr:y>
    </cdr:from>
    <cdr:to>
      <cdr:x>0.30084</cdr:x>
      <cdr:y>0.54205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8D7F4EC-7E50-B1AF-CC58-5180CA99DAD4}"/>
            </a:ext>
          </a:extLst>
        </cdr:cNvPr>
        <cdr:cNvSpPr txBox="1"/>
      </cdr:nvSpPr>
      <cdr:spPr>
        <a:xfrm xmlns:a="http://schemas.openxmlformats.org/drawingml/2006/main">
          <a:off x="2212848" y="8806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90</a:t>
          </a:r>
        </a:p>
      </cdr:txBody>
    </cdr:sp>
  </cdr:relSizeAnchor>
  <cdr:relSizeAnchor xmlns:cdr="http://schemas.openxmlformats.org/drawingml/2006/chartDrawing">
    <cdr:from>
      <cdr:x>0.36242</cdr:x>
      <cdr:y>0.71049</cdr:y>
    </cdr:from>
    <cdr:to>
      <cdr:x>0.45038</cdr:x>
      <cdr:y>0.98662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C90D0CED-344D-AAF9-75DB-62D78B3E1E8C}"/>
            </a:ext>
          </a:extLst>
        </cdr:cNvPr>
        <cdr:cNvSpPr txBox="1"/>
      </cdr:nvSpPr>
      <cdr:spPr>
        <a:xfrm xmlns:a="http://schemas.openxmlformats.org/drawingml/2006/main">
          <a:off x="3767328" y="23528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1.5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0.4064</cdr:x>
      <cdr:y>0.72387</cdr:y>
    </cdr:from>
    <cdr:to>
      <cdr:x>0.49437</cdr:x>
      <cdr:y>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C6BA2A29-557B-41D3-1C3E-E180F5401A41}"/>
            </a:ext>
          </a:extLst>
        </cdr:cNvPr>
        <cdr:cNvSpPr txBox="1"/>
      </cdr:nvSpPr>
      <cdr:spPr>
        <a:xfrm xmlns:a="http://schemas.openxmlformats.org/drawingml/2006/main">
          <a:off x="4224528" y="24350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0.4</a:t>
          </a:r>
        </a:p>
      </cdr:txBody>
    </cdr:sp>
  </cdr:relSizeAnchor>
  <cdr:relSizeAnchor xmlns:cdr="http://schemas.openxmlformats.org/drawingml/2006/chartDrawing">
    <cdr:from>
      <cdr:x>0.44687</cdr:x>
      <cdr:y>0.23279</cdr:y>
    </cdr:from>
    <cdr:to>
      <cdr:x>0.53483</cdr:x>
      <cdr:y>0.50892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60A47B9E-7601-D66A-EE0A-2FDF098A21AE}"/>
            </a:ext>
          </a:extLst>
        </cdr:cNvPr>
        <cdr:cNvSpPr txBox="1"/>
      </cdr:nvSpPr>
      <cdr:spPr>
        <a:xfrm xmlns:a="http://schemas.openxmlformats.org/drawingml/2006/main">
          <a:off x="4645152" y="7708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95</a:t>
          </a:r>
        </a:p>
      </cdr:txBody>
    </cdr:sp>
  </cdr:relSizeAnchor>
  <cdr:relSizeAnchor xmlns:cdr="http://schemas.openxmlformats.org/drawingml/2006/chartDrawing">
    <cdr:from>
      <cdr:x>0.68086</cdr:x>
      <cdr:y>0.2107</cdr:y>
    </cdr:from>
    <cdr:to>
      <cdr:x>0.76882</cdr:x>
      <cdr:y>0.48683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8AE786CE-0F38-50C1-15B9-F095FCC00503}"/>
            </a:ext>
          </a:extLst>
        </cdr:cNvPr>
        <cdr:cNvSpPr txBox="1"/>
      </cdr:nvSpPr>
      <cdr:spPr>
        <a:xfrm xmlns:a="http://schemas.openxmlformats.org/drawingml/2006/main">
          <a:off x="7077456" y="6977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0.10027</cdr:x>
      <cdr:y>0.36477</cdr:y>
    </cdr:from>
    <cdr:to>
      <cdr:x>0.18824</cdr:x>
      <cdr:y>0.6409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D32A61-FDE6-4EA3-0DA4-F20822EEFFBA}"/>
            </a:ext>
          </a:extLst>
        </cdr:cNvPr>
        <cdr:cNvSpPr txBox="1"/>
      </cdr:nvSpPr>
      <cdr:spPr>
        <a:xfrm xmlns:a="http://schemas.openxmlformats.org/drawingml/2006/main">
          <a:off x="1042332" y="12079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65.2</a:t>
          </a:r>
        </a:p>
      </cdr:txBody>
    </cdr:sp>
  </cdr:relSizeAnchor>
  <cdr:relSizeAnchor xmlns:cdr="http://schemas.openxmlformats.org/drawingml/2006/chartDrawing">
    <cdr:from>
      <cdr:x>0.1842</cdr:x>
      <cdr:y>0.35211</cdr:y>
    </cdr:from>
    <cdr:to>
      <cdr:x>0.27217</cdr:x>
      <cdr:y>0.62823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C386F93-D100-14E9-CA61-FF99B97A0116}"/>
            </a:ext>
          </a:extLst>
        </cdr:cNvPr>
        <cdr:cNvSpPr txBox="1"/>
      </cdr:nvSpPr>
      <cdr:spPr>
        <a:xfrm xmlns:a="http://schemas.openxmlformats.org/drawingml/2006/main">
          <a:off x="1914787" y="11660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70</a:t>
          </a:r>
        </a:p>
      </cdr:txBody>
    </cdr:sp>
  </cdr:relSizeAnchor>
  <cdr:relSizeAnchor xmlns:cdr="http://schemas.openxmlformats.org/drawingml/2006/chartDrawing">
    <cdr:from>
      <cdr:x>0.33915</cdr:x>
      <cdr:y>0.35717</cdr:y>
    </cdr:from>
    <cdr:to>
      <cdr:x>0.42712</cdr:x>
      <cdr:y>0.6333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5603FD3-890E-2A48-38EE-323F0172EDDD}"/>
            </a:ext>
          </a:extLst>
        </cdr:cNvPr>
        <cdr:cNvSpPr txBox="1"/>
      </cdr:nvSpPr>
      <cdr:spPr>
        <a:xfrm xmlns:a="http://schemas.openxmlformats.org/drawingml/2006/main">
          <a:off x="3525473" y="11827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68.1</a:t>
          </a:r>
        </a:p>
      </cdr:txBody>
    </cdr:sp>
  </cdr:relSizeAnchor>
  <cdr:relSizeAnchor xmlns:cdr="http://schemas.openxmlformats.org/drawingml/2006/chartDrawing">
    <cdr:from>
      <cdr:x>0.41824</cdr:x>
      <cdr:y>0.34704</cdr:y>
    </cdr:from>
    <cdr:to>
      <cdr:x>0.50621</cdr:x>
      <cdr:y>0.62317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978E97D-E060-72C9-F55F-B48578E8BF7E}"/>
            </a:ext>
          </a:extLst>
        </cdr:cNvPr>
        <cdr:cNvSpPr txBox="1"/>
      </cdr:nvSpPr>
      <cdr:spPr>
        <a:xfrm xmlns:a="http://schemas.openxmlformats.org/drawingml/2006/main">
          <a:off x="4347594" y="11492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71</a:t>
          </a:r>
        </a:p>
      </cdr:txBody>
    </cdr:sp>
  </cdr:relSizeAnchor>
  <cdr:relSizeAnchor xmlns:cdr="http://schemas.openxmlformats.org/drawingml/2006/chartDrawing">
    <cdr:from>
      <cdr:x>0.57803</cdr:x>
      <cdr:y>0.24318</cdr:y>
    </cdr:from>
    <cdr:to>
      <cdr:x>0.666</cdr:x>
      <cdr:y>0.5193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6F69199-42D8-4AC1-592E-5165F161425C}"/>
            </a:ext>
          </a:extLst>
        </cdr:cNvPr>
        <cdr:cNvSpPr txBox="1"/>
      </cdr:nvSpPr>
      <cdr:spPr>
        <a:xfrm xmlns:a="http://schemas.openxmlformats.org/drawingml/2006/main">
          <a:off x="6008615" y="8052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91</a:t>
          </a:r>
        </a:p>
      </cdr:txBody>
    </cdr:sp>
  </cdr:relSizeAnchor>
  <cdr:relSizeAnchor xmlns:cdr="http://schemas.openxmlformats.org/drawingml/2006/chartDrawing">
    <cdr:from>
      <cdr:x>0.65631</cdr:x>
      <cdr:y>0.21784</cdr:y>
    </cdr:from>
    <cdr:to>
      <cdr:x>0.74428</cdr:x>
      <cdr:y>0.49397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74748B9-8B0F-CB24-AA65-BCCE04E178C5}"/>
            </a:ext>
          </a:extLst>
        </cdr:cNvPr>
        <cdr:cNvSpPr txBox="1"/>
      </cdr:nvSpPr>
      <cdr:spPr>
        <a:xfrm xmlns:a="http://schemas.openxmlformats.org/drawingml/2006/main">
          <a:off x="6822347" y="7213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97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0.51001</cdr:x>
      <cdr:y>0.19214</cdr:y>
    </cdr:from>
    <cdr:to>
      <cdr:x>0.59007</cdr:x>
      <cdr:y>0.41048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C5B5BE-48B7-5F5C-791E-C5167A9B7AD6}"/>
            </a:ext>
          </a:extLst>
        </cdr:cNvPr>
        <cdr:cNvSpPr txBox="1"/>
      </cdr:nvSpPr>
      <cdr:spPr>
        <a:xfrm xmlns:a="http://schemas.openxmlformats.org/drawingml/2006/main">
          <a:off x="5824728" y="8046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6.11</a:t>
          </a:r>
        </a:p>
      </cdr:txBody>
    </cdr:sp>
  </cdr:relSizeAnchor>
  <cdr:relSizeAnchor xmlns:cdr="http://schemas.openxmlformats.org/drawingml/2006/chartDrawing">
    <cdr:from>
      <cdr:x>0.46517</cdr:x>
      <cdr:y>0.16594</cdr:y>
    </cdr:from>
    <cdr:to>
      <cdr:x>0.54524</cdr:x>
      <cdr:y>0.38428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7B7E9BC-79D6-E1D5-725E-341BC13C4170}"/>
            </a:ext>
          </a:extLst>
        </cdr:cNvPr>
        <cdr:cNvSpPr txBox="1"/>
      </cdr:nvSpPr>
      <cdr:spPr>
        <a:xfrm xmlns:a="http://schemas.openxmlformats.org/drawingml/2006/main">
          <a:off x="5312664" y="6949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3.54</a:t>
          </a:r>
        </a:p>
      </cdr:txBody>
    </cdr:sp>
  </cdr:relSizeAnchor>
  <cdr:relSizeAnchor xmlns:cdr="http://schemas.openxmlformats.org/drawingml/2006/chartDrawing">
    <cdr:from>
      <cdr:x>0.43315</cdr:x>
      <cdr:y>0.16594</cdr:y>
    </cdr:from>
    <cdr:to>
      <cdr:x>0.51321</cdr:x>
      <cdr:y>0.38428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A773A2D-AA57-DA51-EAD3-8CCAE08182D2}"/>
            </a:ext>
          </a:extLst>
        </cdr:cNvPr>
        <cdr:cNvSpPr txBox="1"/>
      </cdr:nvSpPr>
      <cdr:spPr>
        <a:xfrm xmlns:a="http://schemas.openxmlformats.org/drawingml/2006/main">
          <a:off x="4946904" y="6949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1.45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0.75161</cdr:x>
      <cdr:y>0.14029</cdr:y>
    </cdr:from>
    <cdr:to>
      <cdr:x>0.97339</cdr:x>
      <cdr:y>0.41023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358543F-A2A1-EB24-6601-478221BCE708}"/>
            </a:ext>
          </a:extLst>
        </cdr:cNvPr>
        <cdr:cNvSpPr txBox="1"/>
      </cdr:nvSpPr>
      <cdr:spPr>
        <a:xfrm xmlns:a="http://schemas.openxmlformats.org/drawingml/2006/main">
          <a:off x="8522208" y="565530"/>
          <a:ext cx="2514600" cy="1088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12.12% - PAYROLL</a:t>
          </a:r>
        </a:p>
        <a:p xmlns:a="http://schemas.openxmlformats.org/drawingml/2006/main">
          <a:r>
            <a:rPr lang="en-US" sz="1400" dirty="0"/>
            <a:t>85.35% - CONTRACTED SERVICES</a:t>
          </a:r>
        </a:p>
        <a:p xmlns:a="http://schemas.openxmlformats.org/drawingml/2006/main">
          <a:r>
            <a:rPr lang="en-US" sz="1400" dirty="0"/>
            <a:t>1.86% - STUPPLIES &amp; MATERIALS</a:t>
          </a:r>
        </a:p>
        <a:p xmlns:a="http://schemas.openxmlformats.org/drawingml/2006/main">
          <a:r>
            <a:rPr lang="en-US" sz="1400" dirty="0"/>
            <a:t>0.67 – OTHER OPERATING</a:t>
          </a:r>
        </a:p>
      </cdr:txBody>
    </cdr:sp>
  </cdr:relSizeAnchor>
  <cdr:relSizeAnchor xmlns:cdr="http://schemas.openxmlformats.org/drawingml/2006/chartDrawing">
    <cdr:from>
      <cdr:x>0.475</cdr:x>
      <cdr:y>0.5123</cdr:y>
    </cdr:from>
    <cdr:to>
      <cdr:x>0.55565</cdr:x>
      <cdr:y>0.73914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46A2AA0-6D85-0D44-A8D6-9B8FC9ADDACD}"/>
            </a:ext>
          </a:extLst>
        </cdr:cNvPr>
        <cdr:cNvSpPr txBox="1"/>
      </cdr:nvSpPr>
      <cdr:spPr>
        <a:xfrm xmlns:a="http://schemas.openxmlformats.org/drawingml/2006/main">
          <a:off x="5385816" y="20651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85.35</a:t>
          </a:r>
        </a:p>
      </cdr:txBody>
    </cdr:sp>
  </cdr:relSizeAnchor>
  <cdr:relSizeAnchor xmlns:cdr="http://schemas.openxmlformats.org/drawingml/2006/chartDrawing">
    <cdr:from>
      <cdr:x>0.52312</cdr:x>
      <cdr:y>0.22732</cdr:y>
    </cdr:from>
    <cdr:to>
      <cdr:x>0.60376</cdr:x>
      <cdr:y>0.45415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168249A-3BE4-E40C-A237-92867E09AB65}"/>
            </a:ext>
          </a:extLst>
        </cdr:cNvPr>
        <cdr:cNvSpPr txBox="1"/>
      </cdr:nvSpPr>
      <cdr:spPr>
        <a:xfrm xmlns:a="http://schemas.openxmlformats.org/drawingml/2006/main">
          <a:off x="5931408" y="91634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12.12</a:t>
          </a:r>
        </a:p>
      </cdr:txBody>
    </cdr:sp>
  </cdr:relSizeAnchor>
  <cdr:relSizeAnchor xmlns:cdr="http://schemas.openxmlformats.org/drawingml/2006/chartDrawing">
    <cdr:from>
      <cdr:x>0.49103</cdr:x>
      <cdr:y>0.09073</cdr:y>
    </cdr:from>
    <cdr:to>
      <cdr:x>0.57168</cdr:x>
      <cdr:y>0.31757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0C6FFC3-4A9B-2BBF-404C-D9146C288EE2}"/>
            </a:ext>
          </a:extLst>
        </cdr:cNvPr>
        <cdr:cNvSpPr txBox="1"/>
      </cdr:nvSpPr>
      <cdr:spPr>
        <a:xfrm xmlns:a="http://schemas.openxmlformats.org/drawingml/2006/main">
          <a:off x="5567614" y="3657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0.67</a:t>
          </a:r>
        </a:p>
      </cdr:txBody>
    </cdr:sp>
  </cdr:relSizeAnchor>
  <cdr:relSizeAnchor xmlns:cdr="http://schemas.openxmlformats.org/drawingml/2006/chartDrawing">
    <cdr:from>
      <cdr:x>0.45982</cdr:x>
      <cdr:y>0.09561</cdr:y>
    </cdr:from>
    <cdr:to>
      <cdr:x>0.54046</cdr:x>
      <cdr:y>0.32244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BD16970-C1F0-1D0D-61E3-513B12DC44BD}"/>
            </a:ext>
          </a:extLst>
        </cdr:cNvPr>
        <cdr:cNvSpPr txBox="1"/>
      </cdr:nvSpPr>
      <cdr:spPr>
        <a:xfrm xmlns:a="http://schemas.openxmlformats.org/drawingml/2006/main">
          <a:off x="5213653" y="3854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1.86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62C8-2EC1-AC4F-AE62-2220171911FB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72FB-2726-104F-999B-C04AA8650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1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9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7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072FB-2726-104F-999B-C04AA86505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538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8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6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598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4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13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1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6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5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7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7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63D628-E6BB-A34B-8030-70418AB61B2D}" type="datetimeFigureOut">
              <a:rPr lang="en-US" smtClean="0"/>
              <a:t>8/29/25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EE25A-4EE0-2B44-AFA6-BEA33D21F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finance-and-grants/state-funding/state-funding-reports-and-data/peims-financial-standard-report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ptsvr1.tea.texas.gov/perfreport/tapr/2023/glossary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texas-schools/accountability/academic-accountability/performance-reporting/tapr-guidelines-2023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ptsvr1.tea.texas.gov/cgi/sas/broker?_service=marykay&amp;_program=perfrept.perfmast.sas&amp;_debug=0&amp;ccyy=2023&amp;lev=C&amp;id=177901101&amp;prgopt=reports%2Ftapr%2Fpaper_tapr" TargetMode="External"/><Relationship Id="rId2" Type="http://schemas.openxmlformats.org/officeDocument/2006/relationships/hyperlink" Target="https://rptsvr1.tea.texas.gov/cgi/sas/broker?_service=marykay&amp;_program=perfrept.perfmast.sas&amp;_debug=0&amp;ccyy=2023&amp;lev=C&amp;id=177901001&amp;prgopt=reports%2Ftapr%2Fpaper_ta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ptsvr1.tea.texas.gov/cgi/sas/broker?_service=marykay&amp;_program=perfrept.perfmast.sas&amp;_debug=0&amp;ccyy=2023&amp;lev=D&amp;id=177901&amp;prgopt=reports%2Ftapr%2Fpaper_tapr.sas" TargetMode="External"/><Relationship Id="rId4" Type="http://schemas.openxmlformats.org/officeDocument/2006/relationships/hyperlink" Target="https://rptsvr1.tea.texas.gov/cgi/sas/broker?_service=marykay&amp;_program=perfrept.perfmast.sas&amp;_debug=0&amp;ccyy=2023&amp;lev=C&amp;id=177901102&amp;prgopt=reports%2Ftapr%2Fpaper_ta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CA06DBB-2F65-BA63-92E0-BB2DF10A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30400" y="254024"/>
            <a:ext cx="9755187" cy="1824623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7030A0"/>
                </a:solidFill>
              </a:rPr>
              <a:t>Roscoe Collegiate I.S.d.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2B53DC6-1C77-9531-EE6E-9523ABB64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75020" y="1998467"/>
            <a:ext cx="9755187" cy="2436914"/>
          </a:xfrm>
        </p:spPr>
        <p:txBody>
          <a:bodyPr/>
          <a:lstStyle/>
          <a:p>
            <a:r>
              <a:rPr lang="en-US" sz="4000" dirty="0"/>
              <a:t>2022 – 2023 District Annual Report</a:t>
            </a:r>
          </a:p>
          <a:p>
            <a:r>
              <a:rPr lang="en-US" sz="4000" dirty="0"/>
              <a:t>PUBLIC HEARING</a:t>
            </a:r>
          </a:p>
          <a:p>
            <a:r>
              <a:rPr lang="en-US" sz="4000" dirty="0"/>
              <a:t>January 22, 2024</a:t>
            </a:r>
            <a:endParaRPr lang="en-US" sz="1200" dirty="0"/>
          </a:p>
          <a:p>
            <a:endParaRPr lang="en-US" sz="36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2000" dirty="0"/>
          </a:p>
          <a:p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6F186-E7C1-4950-733A-39795C22D548}"/>
              </a:ext>
            </a:extLst>
          </p:cNvPr>
          <p:cNvSpPr txBox="1"/>
          <p:nvPr/>
        </p:nvSpPr>
        <p:spPr>
          <a:xfrm>
            <a:off x="-236306" y="2219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0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F437-D7A3-E04C-562F-0C9F410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43" y="221914"/>
            <a:ext cx="10396882" cy="1389709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2022 – 2023 TAPR- STAAR/EOC PERFORMANCE</a:t>
            </a:r>
            <a:br>
              <a:rPr lang="en-US" sz="2800" dirty="0"/>
            </a:br>
            <a:r>
              <a:rPr lang="en-US" sz="2800" dirty="0"/>
              <a:t>RCISD COMPARED TO THE STATE</a:t>
            </a:r>
            <a:br>
              <a:rPr lang="en-US" sz="2800" dirty="0"/>
            </a:br>
            <a:r>
              <a:rPr lang="en-US" sz="2800" dirty="0"/>
              <a:t>ALL GRADES AT APPROACHES GRADE LEVEL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BA84A5-B1B0-3B26-B989-8502AB0C88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6142" y="1799303"/>
            <a:ext cx="11415252" cy="3549445"/>
          </a:xfrm>
        </p:spPr>
      </p:pic>
    </p:spTree>
    <p:extLst>
      <p:ext uri="{BB962C8B-B14F-4D97-AF65-F5344CB8AC3E}">
        <p14:creationId xmlns:p14="http://schemas.microsoft.com/office/powerpoint/2010/main" val="110560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4A75-8BC3-661F-037B-914FEB04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92608"/>
            <a:ext cx="10396882" cy="148585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2022 – 2023 TAPR:  STAAR/EOC PERFORMANCE</a:t>
            </a:r>
            <a:br>
              <a:rPr lang="en-US" sz="2800" dirty="0"/>
            </a:br>
            <a:r>
              <a:rPr lang="en-US" sz="2800" dirty="0"/>
              <a:t>RCISD COMPARED TO THE STATE</a:t>
            </a:r>
            <a:br>
              <a:rPr lang="en-US" sz="2800" dirty="0"/>
            </a:br>
            <a:r>
              <a:rPr lang="en-US" sz="2800" dirty="0"/>
              <a:t>ALL STUDENTS AT MEETS GRADE LEVEL OR ABOVE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4A2F697-F6E4-6880-CF81-AEE4094E3F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4465" y="1976284"/>
            <a:ext cx="11277599" cy="3519947"/>
          </a:xfrm>
        </p:spPr>
      </p:pic>
    </p:spTree>
    <p:extLst>
      <p:ext uri="{BB962C8B-B14F-4D97-AF65-F5344CB8AC3E}">
        <p14:creationId xmlns:p14="http://schemas.microsoft.com/office/powerpoint/2010/main" val="2017780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DAB6-E887-8AA8-14B6-C81B5063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81" y="146402"/>
            <a:ext cx="10396882" cy="160287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2022 – 2023 TAPR:  STAAR/EOC PERFORMANCE</a:t>
            </a:r>
            <a:br>
              <a:rPr lang="en-US" sz="2800" dirty="0"/>
            </a:br>
            <a:r>
              <a:rPr lang="en-US" sz="2800" dirty="0"/>
              <a:t>RCISD COMPARED TO THE STATE</a:t>
            </a:r>
            <a:br>
              <a:rPr lang="en-US" sz="2800" dirty="0"/>
            </a:br>
            <a:r>
              <a:rPr lang="en-US" sz="2800" dirty="0"/>
              <a:t>ALL STUDENTS AT MASTERS GRADE LEVEL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4378ED-CBF8-4D87-DE1F-43F121E886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06477" y="1749275"/>
            <a:ext cx="11366091" cy="3658467"/>
          </a:xfrm>
        </p:spPr>
      </p:pic>
    </p:spTree>
    <p:extLst>
      <p:ext uri="{BB962C8B-B14F-4D97-AF65-F5344CB8AC3E}">
        <p14:creationId xmlns:p14="http://schemas.microsoft.com/office/powerpoint/2010/main" val="63935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3054-D32E-0023-15B2-815CEAF9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8872"/>
            <a:ext cx="10396882" cy="128912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ALL GRADES/ALL SUBJECTS</a:t>
            </a:r>
            <a:br>
              <a:rPr lang="en-US" sz="4400" dirty="0"/>
            </a:br>
            <a:r>
              <a:rPr lang="en-US" sz="4400" dirty="0"/>
              <a:t>2022 COMPARED TO 2023-MEETS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511231-280D-EAC1-B9C1-A2E5586A4B8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4146701"/>
              </p:ext>
            </p:extLst>
          </p:nvPr>
        </p:nvGraphicFramePr>
        <p:xfrm>
          <a:off x="566928" y="1490472"/>
          <a:ext cx="10936224" cy="406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12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CB1D-966D-7BD8-35B4-A7358C5F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4892"/>
            <a:ext cx="10396882" cy="160287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2022-2023 PERECNTAGE OF STUDENTS AT MEETS GRADE LEVEL STANDARD COMPARED TO THE STATE AND THE REGION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32B28F0-9FAE-BC62-11BB-0B7C3C31A2A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848927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26A2BC-9781-703C-51B2-EA440AA4B174}"/>
              </a:ext>
            </a:extLst>
          </p:cNvPr>
          <p:cNvSpPr txBox="1"/>
          <p:nvPr/>
        </p:nvSpPr>
        <p:spPr>
          <a:xfrm>
            <a:off x="1551963" y="256703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66945-CECB-CBEE-C7FA-D41844FF3130}"/>
              </a:ext>
            </a:extLst>
          </p:cNvPr>
          <p:cNvSpPr txBox="1"/>
          <p:nvPr/>
        </p:nvSpPr>
        <p:spPr>
          <a:xfrm>
            <a:off x="3991897" y="283169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E2C15-CC1B-D733-0F7B-49B283ED9D76}"/>
              </a:ext>
            </a:extLst>
          </p:cNvPr>
          <p:cNvSpPr txBox="1"/>
          <p:nvPr/>
        </p:nvSpPr>
        <p:spPr>
          <a:xfrm>
            <a:off x="4699819" y="3008671"/>
            <a:ext cx="38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423AC1-8D5A-FF6C-31B4-CCAB75BE4641}"/>
              </a:ext>
            </a:extLst>
          </p:cNvPr>
          <p:cNvSpPr txBox="1"/>
          <p:nvPr/>
        </p:nvSpPr>
        <p:spPr>
          <a:xfrm>
            <a:off x="5181600" y="3719512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DC775B-D600-A2EC-8D6C-5B3B1407A937}"/>
              </a:ext>
            </a:extLst>
          </p:cNvPr>
          <p:cNvSpPr txBox="1"/>
          <p:nvPr/>
        </p:nvSpPr>
        <p:spPr>
          <a:xfrm>
            <a:off x="6459794" y="2751697"/>
            <a:ext cx="38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9D2549-866D-09C0-67B5-E5F305224128}"/>
              </a:ext>
            </a:extLst>
          </p:cNvPr>
          <p:cNvSpPr txBox="1"/>
          <p:nvPr/>
        </p:nvSpPr>
        <p:spPr>
          <a:xfrm>
            <a:off x="7109001" y="283169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4ECD74-7E23-3B3C-C484-022400361556}"/>
              </a:ext>
            </a:extLst>
          </p:cNvPr>
          <p:cNvSpPr txBox="1"/>
          <p:nvPr/>
        </p:nvSpPr>
        <p:spPr>
          <a:xfrm>
            <a:off x="7600335" y="371951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32FDE-CD65-350D-D563-BB07F0B1C7F2}"/>
              </a:ext>
            </a:extLst>
          </p:cNvPr>
          <p:cNvSpPr txBox="1"/>
          <p:nvPr/>
        </p:nvSpPr>
        <p:spPr>
          <a:xfrm>
            <a:off x="8927690" y="2567031"/>
            <a:ext cx="41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C6FD2E-CABF-8B63-AAAB-533F140A426C}"/>
              </a:ext>
            </a:extLst>
          </p:cNvPr>
          <p:cNvSpPr txBox="1"/>
          <p:nvPr/>
        </p:nvSpPr>
        <p:spPr>
          <a:xfrm>
            <a:off x="9558515" y="2567031"/>
            <a:ext cx="38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999583-7A60-F9F7-5171-9DE13CDF28FF}"/>
              </a:ext>
            </a:extLst>
          </p:cNvPr>
          <p:cNvSpPr txBox="1"/>
          <p:nvPr/>
        </p:nvSpPr>
        <p:spPr>
          <a:xfrm>
            <a:off x="10117394" y="3008671"/>
            <a:ext cx="38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24370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EFF8-DC6B-1CD4-3AFF-724D45D9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21031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All Grades/all subjects </a:t>
            </a:r>
            <a:br>
              <a:rPr lang="en-US" sz="4000" dirty="0"/>
            </a:br>
            <a:r>
              <a:rPr lang="en-US" sz="4000" dirty="0"/>
              <a:t>2022  compared to 2023-MEETS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5D3F87-5C20-6E5E-2B83-3FBB7BED7D4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2059985"/>
              </p:ext>
            </p:extLst>
          </p:nvPr>
        </p:nvGraphicFramePr>
        <p:xfrm>
          <a:off x="685800" y="1581912"/>
          <a:ext cx="10394950" cy="396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C15CD1-1BFA-F359-0942-EC197F468C90}"/>
              </a:ext>
            </a:extLst>
          </p:cNvPr>
          <p:cNvSpPr txBox="1"/>
          <p:nvPr/>
        </p:nvSpPr>
        <p:spPr>
          <a:xfrm>
            <a:off x="2441448" y="264261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062D3-94FA-0B82-24DD-348287AEEC92}"/>
              </a:ext>
            </a:extLst>
          </p:cNvPr>
          <p:cNvSpPr txBox="1"/>
          <p:nvPr/>
        </p:nvSpPr>
        <p:spPr>
          <a:xfrm>
            <a:off x="3090672" y="264261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02678-1E27-7E29-7C31-E200640F4DBC}"/>
              </a:ext>
            </a:extLst>
          </p:cNvPr>
          <p:cNvSpPr txBox="1"/>
          <p:nvPr/>
        </p:nvSpPr>
        <p:spPr>
          <a:xfrm>
            <a:off x="4471416" y="362102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B3A34-284A-02E7-96EA-E49C5762518A}"/>
              </a:ext>
            </a:extLst>
          </p:cNvPr>
          <p:cNvSpPr txBox="1"/>
          <p:nvPr/>
        </p:nvSpPr>
        <p:spPr>
          <a:xfrm>
            <a:off x="5212080" y="3429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517E4-47E9-44B1-D6FE-AE691CC3B1DA}"/>
              </a:ext>
            </a:extLst>
          </p:cNvPr>
          <p:cNvSpPr txBox="1"/>
          <p:nvPr/>
        </p:nvSpPr>
        <p:spPr>
          <a:xfrm>
            <a:off x="6656832" y="34290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024D8-BCB0-2F93-9EE9-2637FD2D1826}"/>
              </a:ext>
            </a:extLst>
          </p:cNvPr>
          <p:cNvSpPr txBox="1"/>
          <p:nvPr/>
        </p:nvSpPr>
        <p:spPr>
          <a:xfrm>
            <a:off x="7324344" y="34290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A5ECBD-AE37-7701-B7D5-3ECC53CFB7AA}"/>
              </a:ext>
            </a:extLst>
          </p:cNvPr>
          <p:cNvSpPr txBox="1"/>
          <p:nvPr/>
        </p:nvSpPr>
        <p:spPr>
          <a:xfrm>
            <a:off x="8641080" y="217627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415EF-230B-89CB-DFEA-87C59219EBF0}"/>
              </a:ext>
            </a:extLst>
          </p:cNvPr>
          <p:cNvSpPr txBox="1"/>
          <p:nvPr/>
        </p:nvSpPr>
        <p:spPr>
          <a:xfrm>
            <a:off x="9345168" y="2386584"/>
            <a:ext cx="38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51911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4BC8-6A33-B9F6-BC54-04AF1697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448"/>
            <a:ext cx="10396882" cy="156931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2022 -2023 BILLINGUAL/ENGLISH AS A SECOND LANGUAGE </a:t>
            </a:r>
            <a:br>
              <a:rPr lang="en-US" sz="2800" dirty="0"/>
            </a:br>
            <a:r>
              <a:rPr lang="en-US" sz="2800" dirty="0"/>
              <a:t>(CURRENT EB/EL STUDENTS) </a:t>
            </a:r>
            <a:br>
              <a:rPr lang="en-US" sz="2800" dirty="0"/>
            </a:br>
            <a:r>
              <a:rPr lang="en-US" sz="2800" dirty="0"/>
              <a:t>DATA SHOWN IS ALL GRADES/ALL SUBJECTS AT MEETS GRADE LEVEL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8742AC-6492-2042-B988-9A4A670D231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0901740"/>
              </p:ext>
            </p:extLst>
          </p:nvPr>
        </p:nvGraphicFramePr>
        <p:xfrm>
          <a:off x="685800" y="1770078"/>
          <a:ext cx="10394950" cy="360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32D773-95E7-2898-A5EC-1DD414355FB2}"/>
              </a:ext>
            </a:extLst>
          </p:cNvPr>
          <p:cNvSpPr txBox="1"/>
          <p:nvPr/>
        </p:nvSpPr>
        <p:spPr>
          <a:xfrm>
            <a:off x="1709928" y="256032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A1898-57FB-3BE8-3784-363FBE06E1E9}"/>
              </a:ext>
            </a:extLst>
          </p:cNvPr>
          <p:cNvSpPr txBox="1"/>
          <p:nvPr/>
        </p:nvSpPr>
        <p:spPr>
          <a:xfrm>
            <a:off x="2578608" y="250545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CBCFA-44FB-090A-F6FC-80A674EBF2A2}"/>
              </a:ext>
            </a:extLst>
          </p:cNvPr>
          <p:cNvSpPr txBox="1"/>
          <p:nvPr/>
        </p:nvSpPr>
        <p:spPr>
          <a:xfrm>
            <a:off x="4160520" y="2560320"/>
            <a:ext cx="38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430E1-3600-06E7-9B96-31133DBA6C26}"/>
              </a:ext>
            </a:extLst>
          </p:cNvPr>
          <p:cNvSpPr txBox="1"/>
          <p:nvPr/>
        </p:nvSpPr>
        <p:spPr>
          <a:xfrm>
            <a:off x="4946904" y="250545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12B1B-37FE-7465-306F-3308C3B41C3A}"/>
              </a:ext>
            </a:extLst>
          </p:cNvPr>
          <p:cNvSpPr txBox="1"/>
          <p:nvPr/>
        </p:nvSpPr>
        <p:spPr>
          <a:xfrm>
            <a:off x="6729984" y="34290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DC33B-0A73-23B7-464C-67FA6449383E}"/>
              </a:ext>
            </a:extLst>
          </p:cNvPr>
          <p:cNvSpPr txBox="1"/>
          <p:nvPr/>
        </p:nvSpPr>
        <p:spPr>
          <a:xfrm>
            <a:off x="7470648" y="3429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44792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8552-CA2F-935D-7525-C7147AFC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4558"/>
            <a:ext cx="10396882" cy="1434517"/>
          </a:xfrm>
        </p:spPr>
        <p:txBody>
          <a:bodyPr/>
          <a:lstStyle/>
          <a:p>
            <a:pPr algn="ctr"/>
            <a:r>
              <a:rPr lang="en-US" dirty="0"/>
              <a:t>ATTENDANCE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17B074-4430-215D-4ADC-03F443547A0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1306752"/>
              </p:ext>
            </p:extLst>
          </p:nvPr>
        </p:nvGraphicFramePr>
        <p:xfrm>
          <a:off x="302005" y="1543574"/>
          <a:ext cx="11031522" cy="396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28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552E-CD8B-0231-62D1-3E5DD9D1F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4 YEAR GRADUATION RATE: CLASS OF 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DD8F18-842A-561B-4821-2D58D4020F1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6481308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C605AD-450E-798B-85C5-3886F7F9CF03}"/>
              </a:ext>
            </a:extLst>
          </p:cNvPr>
          <p:cNvSpPr txBox="1"/>
          <p:nvPr/>
        </p:nvSpPr>
        <p:spPr>
          <a:xfrm>
            <a:off x="3977640" y="4325112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3.6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FB9AA-152A-0FFB-B185-1991D2F9CFC2}"/>
              </a:ext>
            </a:extLst>
          </p:cNvPr>
          <p:cNvSpPr txBox="1"/>
          <p:nvPr/>
        </p:nvSpPr>
        <p:spPr>
          <a:xfrm>
            <a:off x="6803136" y="4398264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D571A-F495-1A3B-66E4-BB08F9ACB31E}"/>
              </a:ext>
            </a:extLst>
          </p:cNvPr>
          <p:cNvSpPr txBox="1"/>
          <p:nvPr/>
        </p:nvSpPr>
        <p:spPr>
          <a:xfrm>
            <a:off x="7069556" y="4398264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20A19-A413-E194-1AC2-ED5B3DDEBF26}"/>
              </a:ext>
            </a:extLst>
          </p:cNvPr>
          <p:cNvSpPr txBox="1"/>
          <p:nvPr/>
        </p:nvSpPr>
        <p:spPr>
          <a:xfrm>
            <a:off x="7335976" y="4398264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0319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BBF0-8CE1-4FDB-D32E-B1AB6D04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2022 – 2023 Graduate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8378-B6C2-1D12-F911-5A68514117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graduates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ethnicity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graduation type</a:t>
            </a:r>
          </a:p>
        </p:txBody>
      </p:sp>
    </p:spTree>
    <p:extLst>
      <p:ext uri="{BB962C8B-B14F-4D97-AF65-F5344CB8AC3E}">
        <p14:creationId xmlns:p14="http://schemas.microsoft.com/office/powerpoint/2010/main" val="46075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9396-9EFA-D59B-606F-516DC8C6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6" y="92133"/>
            <a:ext cx="10396882" cy="178770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TAPR: Texas Academic Performance Report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3B32F-7F89-6855-2336-307F2E34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51736"/>
            <a:ext cx="10072470" cy="34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79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88936DA-5DF1-B23D-F02C-2F1E3A96D0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24794" y="293615"/>
            <a:ext cx="9504726" cy="5092117"/>
          </a:xfrm>
        </p:spPr>
      </p:pic>
    </p:spTree>
    <p:extLst>
      <p:ext uri="{BB962C8B-B14F-4D97-AF65-F5344CB8AC3E}">
        <p14:creationId xmlns:p14="http://schemas.microsoft.com/office/powerpoint/2010/main" val="55948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E469E4-1D4F-999C-9167-ADC919B4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32" y="267128"/>
            <a:ext cx="7772400" cy="4895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399308-D382-14D1-67EA-CF02C8ABE457}"/>
              </a:ext>
            </a:extLst>
          </p:cNvPr>
          <p:cNvSpPr txBox="1"/>
          <p:nvPr/>
        </p:nvSpPr>
        <p:spPr>
          <a:xfrm>
            <a:off x="6277510" y="565079"/>
            <a:ext cx="2403893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The most recent data for these measures are from  the 2021 – 2022 school year.   Therefore, performance on these measures is reported for the 2021 – 2022 and 2020 – 21 school years. </a:t>
            </a:r>
          </a:p>
        </p:txBody>
      </p:sp>
    </p:spTree>
    <p:extLst>
      <p:ext uri="{BB962C8B-B14F-4D97-AF65-F5344CB8AC3E}">
        <p14:creationId xmlns:p14="http://schemas.microsoft.com/office/powerpoint/2010/main" val="2981845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CB69-2E3C-ED6B-7830-EF676DB0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COLLEGE, CAREER, AND MILITARY READY GRADUATES:</a:t>
            </a:r>
            <a:br>
              <a:rPr lang="en-US" sz="3200" dirty="0"/>
            </a:br>
            <a:r>
              <a:rPr lang="en-US" sz="3200" dirty="0"/>
              <a:t>CLASS OF 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A38E6B-33B9-9422-0ADA-EC98C200B91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7455689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688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650B-DC08-52CC-8E19-FE0ED6DC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47" y="239171"/>
            <a:ext cx="10396882" cy="173194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FINANCIAL STANDARD REPORTS</a:t>
            </a:r>
            <a:br>
              <a:rPr lang="en-US" sz="4000" dirty="0"/>
            </a:br>
            <a:r>
              <a:rPr lang="en-US" sz="4000" dirty="0"/>
              <a:t>2023 – 2022</a:t>
            </a:r>
            <a:br>
              <a:rPr lang="en-US" sz="4000" dirty="0"/>
            </a:br>
            <a:r>
              <a:rPr lang="en-US" sz="1800" dirty="0">
                <a:solidFill>
                  <a:schemeClr val="tx1"/>
                </a:solidFill>
              </a:rPr>
              <a:t>2021 – 2022 IS THE MOST RECENT YEAR FOR WHICH THIS DATA ARE AVAILABLE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AF182-A54C-991E-1AB5-EC95E6586C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37611" y="2063750"/>
            <a:ext cx="4691327" cy="33677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517BF-204D-4BE0-6C12-F979CA5F0559}"/>
              </a:ext>
            </a:extLst>
          </p:cNvPr>
          <p:cNvSpPr txBox="1"/>
          <p:nvPr/>
        </p:nvSpPr>
        <p:spPr>
          <a:xfrm>
            <a:off x="7662672" y="5760720"/>
            <a:ext cx="527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FF"/>
                </a:solidFill>
                <a:effectLst/>
                <a:latin typeface="Albany AMT"/>
                <a:hlinkClick r:id="rId3"/>
              </a:rPr>
              <a:t>PEIMS Financial Standard Reports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6EF6F-9D9B-135F-3340-0344CD823398}"/>
              </a:ext>
            </a:extLst>
          </p:cNvPr>
          <p:cNvSpPr txBox="1"/>
          <p:nvPr/>
        </p:nvSpPr>
        <p:spPr>
          <a:xfrm>
            <a:off x="9326880" y="3747643"/>
            <a:ext cx="153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FINANCIAL REPORTS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493D45A-08C8-0D94-2527-4CC95A0F2316}"/>
              </a:ext>
            </a:extLst>
          </p:cNvPr>
          <p:cNvSpPr/>
          <p:nvPr/>
        </p:nvSpPr>
        <p:spPr>
          <a:xfrm>
            <a:off x="9537192" y="4757840"/>
            <a:ext cx="484632" cy="6736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1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380BB7-D62C-8E0B-2CD2-F575B2824A0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2630" y="176170"/>
            <a:ext cx="8439325" cy="5199106"/>
          </a:xfrm>
        </p:spPr>
      </p:pic>
    </p:spTree>
    <p:extLst>
      <p:ext uri="{BB962C8B-B14F-4D97-AF65-F5344CB8AC3E}">
        <p14:creationId xmlns:p14="http://schemas.microsoft.com/office/powerpoint/2010/main" val="599328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706F-BDE3-72EA-3AC6-63BCAF39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7" y="100584"/>
            <a:ext cx="10396882" cy="117043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REVENUES: OPERATING REVENUES ALL</a:t>
            </a:r>
            <a:br>
              <a:rPr lang="en-US" sz="4000" dirty="0"/>
            </a:br>
            <a:r>
              <a:rPr lang="en-US" sz="4000" dirty="0"/>
              <a:t>ALL FUNDS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69E22A-79ED-3986-4E27-AD85F15C9DC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8336421"/>
              </p:ext>
            </p:extLst>
          </p:nvPr>
        </p:nvGraphicFramePr>
        <p:xfrm>
          <a:off x="82296" y="1344168"/>
          <a:ext cx="11420856" cy="41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4658F4-EF3D-D71F-5588-D99C8517D704}"/>
              </a:ext>
            </a:extLst>
          </p:cNvPr>
          <p:cNvSpPr txBox="1"/>
          <p:nvPr/>
        </p:nvSpPr>
        <p:spPr>
          <a:xfrm>
            <a:off x="5502568" y="371951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66EB5-B544-E39F-3A46-49E02E555ECE}"/>
              </a:ext>
            </a:extLst>
          </p:cNvPr>
          <p:cNvSpPr txBox="1"/>
          <p:nvPr/>
        </p:nvSpPr>
        <p:spPr>
          <a:xfrm>
            <a:off x="8485632" y="1344168"/>
            <a:ext cx="2725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89% - state</a:t>
            </a:r>
          </a:p>
          <a:p>
            <a:r>
              <a:rPr lang="en-US" dirty="0"/>
              <a:t>6.11% - Local property tax</a:t>
            </a:r>
          </a:p>
          <a:p>
            <a:r>
              <a:rPr lang="en-US" dirty="0"/>
              <a:t>3.54% - other Local</a:t>
            </a:r>
          </a:p>
          <a:p>
            <a:r>
              <a:rPr lang="en-US" dirty="0"/>
              <a:t>1.45% - Federal funds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7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5DE0-3618-3B7D-8173-9258EA0C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68" y="96197"/>
            <a:ext cx="10396882" cy="13865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Total Expenditures: All Funds</a:t>
            </a:r>
            <a:br>
              <a:rPr lang="en-US" dirty="0"/>
            </a:br>
            <a:r>
              <a:rPr lang="en-US" sz="2400" dirty="0"/>
              <a:t>By object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E757AD-BAF2-EE35-4371-196A722C1E6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4591054"/>
              </p:ext>
            </p:extLst>
          </p:nvPr>
        </p:nvGraphicFramePr>
        <p:xfrm>
          <a:off x="164592" y="1482726"/>
          <a:ext cx="11338560" cy="403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282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8797-946E-5AC2-6B33-C9C667FD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5937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CAMPUS PERFORMANCE 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7E4D3-4016-6CEE-C8EF-A6E3CBA4F3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837765"/>
            <a:ext cx="10394950" cy="3482333"/>
          </a:xfrm>
        </p:spPr>
      </p:pic>
    </p:spTree>
    <p:extLst>
      <p:ext uri="{BB962C8B-B14F-4D97-AF65-F5344CB8AC3E}">
        <p14:creationId xmlns:p14="http://schemas.microsoft.com/office/powerpoint/2010/main" val="2561438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3B5A-F9A0-859C-B321-0EADF282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65176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Violent or criminal incidents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20C81-AD0C-ACD0-E454-5C547C78B0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2459" y="1615695"/>
            <a:ext cx="9300685" cy="32763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A5B63-0D75-EA2D-C920-C80B40A862E2}"/>
              </a:ext>
            </a:extLst>
          </p:cNvPr>
          <p:cNvSpPr txBox="1"/>
          <p:nvPr/>
        </p:nvSpPr>
        <p:spPr>
          <a:xfrm>
            <a:off x="1024129" y="4992624"/>
            <a:ext cx="1050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** The district’s report for the 2022 -2023 school year is available for review at each campus and at central office.</a:t>
            </a:r>
          </a:p>
        </p:txBody>
      </p:sp>
    </p:spTree>
    <p:extLst>
      <p:ext uri="{BB962C8B-B14F-4D97-AF65-F5344CB8AC3E}">
        <p14:creationId xmlns:p14="http://schemas.microsoft.com/office/powerpoint/2010/main" val="3332437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367CB-8411-4CE2-3D8F-543D9215D0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4048" y="228600"/>
            <a:ext cx="11128247" cy="48371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463FA-66D4-EF43-21F0-53D96B5D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" y="5819648"/>
            <a:ext cx="10177272" cy="52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9D42-AB99-55C4-C289-D587A5B9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Components of the  Annual Report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EA742-4F91-6C5C-A850-AB09E51D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98" y="1828393"/>
            <a:ext cx="10075685" cy="32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9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AC8B9-808D-95B5-1A36-A757350432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3941" y="1679702"/>
            <a:ext cx="7653996" cy="3311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A3920-6DA2-A686-475C-708CD40CD93F}"/>
              </a:ext>
            </a:extLst>
          </p:cNvPr>
          <p:cNvSpPr txBox="1"/>
          <p:nvPr/>
        </p:nvSpPr>
        <p:spPr>
          <a:xfrm>
            <a:off x="566928" y="786384"/>
            <a:ext cx="10234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required by TEA, the RCISD has taken the following steps prior to the start of the 2023 – 2024 school year:</a:t>
            </a:r>
          </a:p>
        </p:txBody>
      </p:sp>
    </p:spTree>
    <p:extLst>
      <p:ext uri="{BB962C8B-B14F-4D97-AF65-F5344CB8AC3E}">
        <p14:creationId xmlns:p14="http://schemas.microsoft.com/office/powerpoint/2010/main" val="4114106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D14F-EB36-340A-F25C-0A894EF5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HB3 Early Childhood Literacy, mathematics, and </a:t>
            </a:r>
            <a:r>
              <a:rPr lang="en-US" sz="3200" dirty="0" err="1"/>
              <a:t>ccmr</a:t>
            </a:r>
            <a:r>
              <a:rPr lang="en-US" sz="3200" dirty="0"/>
              <a:t> board plan and goals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3BAA65-F693-EA56-FD1E-1B3FAB848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4672" y="2226740"/>
            <a:ext cx="10394950" cy="14676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C38900-0118-9C5E-8F88-D9D743741CAD}"/>
              </a:ext>
            </a:extLst>
          </p:cNvPr>
          <p:cNvSpPr txBox="1"/>
          <p:nvPr/>
        </p:nvSpPr>
        <p:spPr>
          <a:xfrm>
            <a:off x="1645920" y="4083356"/>
            <a:ext cx="909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progress made by RCISD and each campus is reported to the board each month. These goals are also posted on the RCISD website.</a:t>
            </a:r>
          </a:p>
        </p:txBody>
      </p:sp>
    </p:spTree>
    <p:extLst>
      <p:ext uri="{BB962C8B-B14F-4D97-AF65-F5344CB8AC3E}">
        <p14:creationId xmlns:p14="http://schemas.microsoft.com/office/powerpoint/2010/main" val="910880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670D-B63D-18A2-5D3E-62482857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97952"/>
            <a:ext cx="10396882" cy="89908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ACB00-90D5-8271-837B-B333D9D2D0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900719"/>
            <a:ext cx="10394707" cy="307197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 reported on the TAPR: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Education Determination Status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Demographics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 Size • Staff Information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 Enrollment by Program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Teachers by Program (population served)</a:t>
            </a:r>
          </a:p>
        </p:txBody>
      </p:sp>
    </p:spTree>
    <p:extLst>
      <p:ext uri="{BB962C8B-B14F-4D97-AF65-F5344CB8AC3E}">
        <p14:creationId xmlns:p14="http://schemas.microsoft.com/office/powerpoint/2010/main" val="2882462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AF6F-7D39-3D31-D8DE-714F690B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7" y="129592"/>
            <a:ext cx="10396882" cy="1151965"/>
          </a:xfrm>
        </p:spPr>
        <p:txBody>
          <a:bodyPr/>
          <a:lstStyle/>
          <a:p>
            <a:pPr algn="ctr"/>
            <a:r>
              <a:rPr lang="en-US" dirty="0" err="1"/>
              <a:t>Tapr</a:t>
            </a:r>
            <a:r>
              <a:rPr lang="en-US" dirty="0"/>
              <a:t> glossary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788000-1955-A0C6-38BF-13A7E4668E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36392" y="1408176"/>
            <a:ext cx="4727448" cy="4032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569C9-8E55-EC89-E532-EFDA42454A23}"/>
              </a:ext>
            </a:extLst>
          </p:cNvPr>
          <p:cNvSpPr txBox="1"/>
          <p:nvPr/>
        </p:nvSpPr>
        <p:spPr>
          <a:xfrm>
            <a:off x="8682228" y="3163824"/>
            <a:ext cx="309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TAPR Glossary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45AA7-EEF6-696B-BC26-F9925D2DD24E}"/>
              </a:ext>
            </a:extLst>
          </p:cNvPr>
          <p:cNvSpPr txBox="1"/>
          <p:nvPr/>
        </p:nvSpPr>
        <p:spPr>
          <a:xfrm>
            <a:off x="8339328" y="1728216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Link: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0296F00-47DA-94C4-3809-23D1E7BDB2E1}"/>
              </a:ext>
            </a:extLst>
          </p:cNvPr>
          <p:cNvSpPr/>
          <p:nvPr/>
        </p:nvSpPr>
        <p:spPr>
          <a:xfrm>
            <a:off x="8942832" y="2097547"/>
            <a:ext cx="484632" cy="7118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4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57FF-54A8-6DA4-7E59-2A884E0B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and availability of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4858A-CD5D-015A-D04C-9078FA788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92" y="1962994"/>
            <a:ext cx="8352888" cy="32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DC43-AF1A-F672-602C-6383912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TAPR Guidelines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9F8CF-4F0C-F153-B7E3-5C47AF1E0F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24528" y="1975104"/>
            <a:ext cx="3236976" cy="34001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7E4957-35CB-3E98-B0C7-9E4583E111B1}"/>
              </a:ext>
            </a:extLst>
          </p:cNvPr>
          <p:cNvSpPr txBox="1"/>
          <p:nvPr/>
        </p:nvSpPr>
        <p:spPr>
          <a:xfrm>
            <a:off x="7935985" y="4697835"/>
            <a:ext cx="35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Public Notification Requirements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02423-41AB-F3F3-1875-8AC9B1578FBF}"/>
              </a:ext>
            </a:extLst>
          </p:cNvPr>
          <p:cNvSpPr txBox="1"/>
          <p:nvPr/>
        </p:nvSpPr>
        <p:spPr>
          <a:xfrm>
            <a:off x="8313490" y="3296873"/>
            <a:ext cx="251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TAPR Guidelines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CA1E2B7-2D57-1DDF-3732-E1CEFA696A15}"/>
              </a:ext>
            </a:extLst>
          </p:cNvPr>
          <p:cNvSpPr/>
          <p:nvPr/>
        </p:nvSpPr>
        <p:spPr>
          <a:xfrm>
            <a:off x="9208846" y="3719426"/>
            <a:ext cx="513994" cy="7519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5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379E-2B06-9B15-42F7-9459DB96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5176"/>
            <a:ext cx="10396882" cy="157258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2022-2023 District Accreditation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964E0-C89C-6C22-F592-6D136DC5AB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2022 First Rating</a:t>
            </a:r>
            <a:r>
              <a:rPr lang="en-US" b="1" dirty="0"/>
              <a:t>:   </a:t>
            </a:r>
            <a:r>
              <a:rPr lang="en-US" dirty="0"/>
              <a:t>A – Superior Achievement</a:t>
            </a:r>
          </a:p>
          <a:p>
            <a:r>
              <a:rPr lang="en-US" b="1" dirty="0">
                <a:solidFill>
                  <a:schemeClr val="accent1"/>
                </a:solidFill>
              </a:rPr>
              <a:t>2022 Accountability rating: </a:t>
            </a:r>
            <a:r>
              <a:rPr lang="en-US" dirty="0"/>
              <a:t>b</a:t>
            </a:r>
          </a:p>
          <a:p>
            <a:r>
              <a:rPr lang="en-US" dirty="0">
                <a:solidFill>
                  <a:schemeClr val="accent1"/>
                </a:solidFill>
              </a:rPr>
              <a:t>2022 – 2023  accreditation status</a:t>
            </a:r>
            <a:r>
              <a:rPr lang="en-US" dirty="0"/>
              <a:t>: accredited</a:t>
            </a:r>
          </a:p>
          <a:p>
            <a:r>
              <a:rPr lang="en-US" dirty="0">
                <a:solidFill>
                  <a:schemeClr val="accent1"/>
                </a:solidFill>
              </a:rPr>
              <a:t>2022 special education determination status</a:t>
            </a:r>
            <a:r>
              <a:rPr lang="en-US" dirty="0"/>
              <a:t>: not available as of December 2023.</a:t>
            </a:r>
          </a:p>
        </p:txBody>
      </p:sp>
    </p:spTree>
    <p:extLst>
      <p:ext uri="{BB962C8B-B14F-4D97-AF65-F5344CB8AC3E}">
        <p14:creationId xmlns:p14="http://schemas.microsoft.com/office/powerpoint/2010/main" val="276194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0881BA-105B-A919-9D42-6205740462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9234" y="554038"/>
            <a:ext cx="9630560" cy="4680692"/>
          </a:xfrm>
        </p:spPr>
      </p:pic>
    </p:spTree>
    <p:extLst>
      <p:ext uri="{BB962C8B-B14F-4D97-AF65-F5344CB8AC3E}">
        <p14:creationId xmlns:p14="http://schemas.microsoft.com/office/powerpoint/2010/main" val="1845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827E-F4D9-C99C-318E-036C47D5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2890"/>
            <a:ext cx="10396882" cy="165670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ACCOUNTABILITY RATINGS</a:t>
            </a:r>
            <a:b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2022 - 2023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AF8C9-86A3-449F-6A70-9BF519315C53}"/>
              </a:ext>
            </a:extLst>
          </p:cNvPr>
          <p:cNvSpPr txBox="1"/>
          <p:nvPr/>
        </p:nvSpPr>
        <p:spPr>
          <a:xfrm>
            <a:off x="685800" y="2767280"/>
            <a:ext cx="10396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AS OF DECEMBER 2023, THE PDF TAPR DOES NOT </a:t>
            </a:r>
          </a:p>
          <a:p>
            <a:r>
              <a:rPr lang="en-US" sz="4000" dirty="0"/>
              <a:t>INCLUDE A-F RATINGS!</a:t>
            </a:r>
          </a:p>
          <a:p>
            <a:r>
              <a:rPr lang="en-US" sz="4000" dirty="0"/>
              <a:t>Ratings have not been released from the state!</a:t>
            </a:r>
          </a:p>
        </p:txBody>
      </p:sp>
    </p:spTree>
    <p:extLst>
      <p:ext uri="{BB962C8B-B14F-4D97-AF65-F5344CB8AC3E}">
        <p14:creationId xmlns:p14="http://schemas.microsoft.com/office/powerpoint/2010/main" val="76377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25F3-55A2-8409-D06F-28B2A17F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49322"/>
            <a:ext cx="10396882" cy="148844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RCISD -TAPR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1BC71-5F38-9354-C6D2-8724D0291E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991477"/>
            <a:ext cx="10396882" cy="331118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Links to TAPR reports</a:t>
            </a:r>
          </a:p>
          <a:p>
            <a:pPr marL="0" indent="0">
              <a:buNone/>
            </a:pPr>
            <a:r>
              <a:rPr lang="en-US" dirty="0">
                <a:solidFill>
                  <a:srgbClr val="0066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ROSCOE HIGH SCHOOL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Roscoe Elementary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Roscoe ECC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RCISD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4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D74D-CFB1-7F03-814D-96E2181D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344168"/>
            <a:ext cx="10396882" cy="305409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– 2023 TEXAS ACADEMIC PERFORMANCE REPORT (TAPR)</a:t>
            </a:r>
          </a:p>
        </p:txBody>
      </p:sp>
    </p:spTree>
    <p:extLst>
      <p:ext uri="{BB962C8B-B14F-4D97-AF65-F5344CB8AC3E}">
        <p14:creationId xmlns:p14="http://schemas.microsoft.com/office/powerpoint/2010/main" val="2423224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{D0FB9A00-4DCD-8A41-8FEC-3C2E27D56C73}tf10001077</Template>
  <TotalTime>3725</TotalTime>
  <Words>681</Words>
  <Application>Microsoft Macintosh PowerPoint</Application>
  <PresentationFormat>Widescreen</PresentationFormat>
  <Paragraphs>150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Albany AMT</vt:lpstr>
      <vt:lpstr>Arial</vt:lpstr>
      <vt:lpstr>Calibri</vt:lpstr>
      <vt:lpstr>Impact</vt:lpstr>
      <vt:lpstr>Times New Roman</vt:lpstr>
      <vt:lpstr>Main Event</vt:lpstr>
      <vt:lpstr>Roscoe Collegiate I.S.d.</vt:lpstr>
      <vt:lpstr>TAPR: Texas Academic Performance Report  2022-2023</vt:lpstr>
      <vt:lpstr>Components of the  Annual Report</vt:lpstr>
      <vt:lpstr>TAPR Guidelines</vt:lpstr>
      <vt:lpstr>2022-2023 District Accreditation status</vt:lpstr>
      <vt:lpstr>PowerPoint Presentation</vt:lpstr>
      <vt:lpstr>CAMPUS ACCOUNTABILITY RATINGS 2022 - 2023</vt:lpstr>
      <vt:lpstr>2022-2023 RCISD -TAPR Reports</vt:lpstr>
      <vt:lpstr>2022 – 2023 TEXAS ACADEMIC PERFORMANCE REPORT (TAPR)</vt:lpstr>
      <vt:lpstr>2022 – 2023 TAPR- STAAR/EOC PERFORMANCE RCISD COMPARED TO THE STATE ALL GRADES AT APPROACHES GRADE LEVEL</vt:lpstr>
      <vt:lpstr>2022 – 2023 TAPR:  STAAR/EOC PERFORMANCE RCISD COMPARED TO THE STATE ALL STUDENTS AT MEETS GRADE LEVEL OR ABOVE</vt:lpstr>
      <vt:lpstr>2022 – 2023 TAPR:  STAAR/EOC PERFORMANCE RCISD COMPARED TO THE STATE ALL STUDENTS AT MASTERS GRADE LEVEL</vt:lpstr>
      <vt:lpstr>ALL GRADES/ALL SUBJECTS 2022 COMPARED TO 2023-MEETS</vt:lpstr>
      <vt:lpstr>2022-2023 PERECNTAGE OF STUDENTS AT MEETS GRADE LEVEL STANDARD COMPARED TO THE STATE AND THE REGION</vt:lpstr>
      <vt:lpstr>All Grades/all subjects  2022  compared to 2023-MEETS</vt:lpstr>
      <vt:lpstr>2022 -2023 BILLINGUAL/ENGLISH AS A SECOND LANGUAGE  (CURRENT EB/EL STUDENTS)  DATA SHOWN IS ALL GRADES/ALL SUBJECTS AT MEETS GRADE LEVEL</vt:lpstr>
      <vt:lpstr>ATTENDANCE RATE</vt:lpstr>
      <vt:lpstr>4 YEAR GRADUATION RATE: CLASS OF 2022</vt:lpstr>
      <vt:lpstr> 2022 – 2023 Graduate profile</vt:lpstr>
      <vt:lpstr>PowerPoint Presentation</vt:lpstr>
      <vt:lpstr>PowerPoint Presentation</vt:lpstr>
      <vt:lpstr>COLLEGE, CAREER, AND MILITARY READY GRADUATES: CLASS OF 2022</vt:lpstr>
      <vt:lpstr>FINANCIAL STANDARD REPORTS 2023 – 2022 2021 – 2022 IS THE MOST RECENT YEAR FOR WHICH THIS DATA ARE AVAILABLE</vt:lpstr>
      <vt:lpstr>PowerPoint Presentation</vt:lpstr>
      <vt:lpstr>REVENUES: OPERATING REVENUES ALL ALL FUNDS</vt:lpstr>
      <vt:lpstr>Total Expenditures: All Funds By object</vt:lpstr>
      <vt:lpstr>CAMPUS PERFORMANCE OBJECTIVES</vt:lpstr>
      <vt:lpstr>Violent or criminal incidents</vt:lpstr>
      <vt:lpstr>PowerPoint Presentation</vt:lpstr>
      <vt:lpstr>PowerPoint Presentation</vt:lpstr>
      <vt:lpstr>HB3 Early Childhood Literacy, mathematics, and ccmr board plan and goals</vt:lpstr>
      <vt:lpstr> TAPR </vt:lpstr>
      <vt:lpstr>Tapr glossary</vt:lpstr>
      <vt:lpstr>Resources and availability of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Roscoe Collegiate I.S.d.</dc:title>
  <dc:creator>Microsoft Office User</dc:creator>
  <cp:lastModifiedBy>Microsoft Office User</cp:lastModifiedBy>
  <cp:revision>40</cp:revision>
  <cp:lastPrinted>2024-01-18T20:15:07Z</cp:lastPrinted>
  <dcterms:created xsi:type="dcterms:W3CDTF">2023-02-20T02:27:28Z</dcterms:created>
  <dcterms:modified xsi:type="dcterms:W3CDTF">2025-08-29T15:14:54Z</dcterms:modified>
</cp:coreProperties>
</file>