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29"/>
  </p:notesMasterIdLst>
  <p:sldIdLst>
    <p:sldId id="256" r:id="rId2"/>
    <p:sldId id="259" r:id="rId3"/>
    <p:sldId id="304" r:id="rId4"/>
    <p:sldId id="305" r:id="rId5"/>
    <p:sldId id="261" r:id="rId6"/>
    <p:sldId id="277" r:id="rId7"/>
    <p:sldId id="335" r:id="rId8"/>
    <p:sldId id="327" r:id="rId9"/>
    <p:sldId id="330" r:id="rId10"/>
    <p:sldId id="309" r:id="rId11"/>
    <p:sldId id="334" r:id="rId12"/>
    <p:sldId id="331" r:id="rId13"/>
    <p:sldId id="332" r:id="rId14"/>
    <p:sldId id="311" r:id="rId15"/>
    <p:sldId id="333" r:id="rId16"/>
    <p:sldId id="284" r:id="rId17"/>
    <p:sldId id="313" r:id="rId18"/>
    <p:sldId id="314" r:id="rId19"/>
    <p:sldId id="315" r:id="rId20"/>
    <p:sldId id="317" r:id="rId21"/>
    <p:sldId id="318" r:id="rId22"/>
    <p:sldId id="319" r:id="rId23"/>
    <p:sldId id="320" r:id="rId24"/>
    <p:sldId id="321" r:id="rId25"/>
    <p:sldId id="322" r:id="rId26"/>
    <p:sldId id="324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75"/>
    <p:restoredTop sz="93900"/>
  </p:normalViewPr>
  <p:slideViewPr>
    <p:cSldViewPr snapToGrid="0">
      <p:cViewPr varScale="1">
        <p:scale>
          <a:sx n="152" d="100"/>
          <a:sy n="152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SUBJECTS/ALL GRADES</a:t>
            </a:r>
            <a:r>
              <a:rPr lang="en-US" baseline="0" dirty="0"/>
              <a:t> COMBINED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29694464109698E-2"/>
          <c:y val="9.0614385614385617E-2"/>
          <c:w val="0.95261784241036418"/>
          <c:h val="0.77469799634523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APPROACHES</c:v>
                </c:pt>
                <c:pt idx="1">
                  <c:v>MEETS</c:v>
                </c:pt>
                <c:pt idx="2">
                  <c:v>MASTERS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27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7-E546-AF57-81B5D6A38F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APPROACHES</c:v>
                </c:pt>
                <c:pt idx="1">
                  <c:v>MEETS</c:v>
                </c:pt>
                <c:pt idx="2">
                  <c:v>MASTERS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42</c:v>
                </c:pt>
                <c:pt idx="1">
                  <c:v>18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37-E546-AF57-81B5D6A38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4774048"/>
        <c:axId val="744661328"/>
      </c:barChart>
      <c:catAx>
        <c:axId val="7447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661328"/>
        <c:crosses val="autoZero"/>
        <c:auto val="1"/>
        <c:lblAlgn val="ctr"/>
        <c:lblOffset val="100"/>
        <c:noMultiLvlLbl val="0"/>
      </c:catAx>
      <c:valAx>
        <c:axId val="74466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77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GRADES/BY</a:t>
            </a:r>
            <a:r>
              <a:rPr lang="en-US" baseline="0" dirty="0"/>
              <a:t> SUBJECT @ MEETS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717968282307387E-2"/>
          <c:y val="0.12101425472420135"/>
          <c:w val="0.9514340339557068"/>
          <c:h val="0.69909509430061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SOCIAL STUDIES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18</c:v>
                </c:pt>
                <c:pt idx="2">
                  <c:v>17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8-984C-81D7-32B6ED7CB0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SOCIAL STUDIES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27</c:v>
                </c:pt>
                <c:pt idx="1">
                  <c:v>10</c:v>
                </c:pt>
                <c:pt idx="2">
                  <c:v>11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8-984C-81D7-32B6ED7CB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8530512"/>
        <c:axId val="1918538640"/>
      </c:barChart>
      <c:catAx>
        <c:axId val="191853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538640"/>
        <c:crosses val="autoZero"/>
        <c:auto val="1"/>
        <c:lblAlgn val="ctr"/>
        <c:lblOffset val="100"/>
        <c:noMultiLvlLbl val="0"/>
      </c:catAx>
      <c:valAx>
        <c:axId val="191853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53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10949462321909"/>
          <c:y val="0.91998722284300316"/>
          <c:w val="0.20800091939642626"/>
          <c:h val="6.1861782318120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RCISD COPMARED</a:t>
            </a:r>
            <a:r>
              <a:rPr lang="en-US" baseline="0" dirty="0"/>
              <a:t> TO THE STATE AND REGION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TEXAS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45</c:v>
                </c:pt>
                <c:pt idx="2">
                  <c:v>47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D-4D4F-B681-ABDC4B2872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54</c:v>
                </c:pt>
                <c:pt idx="1">
                  <c:v>41</c:v>
                </c:pt>
                <c:pt idx="2">
                  <c:v>45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9D-4D4F-B681-ABDC4B2872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RCISD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36</c:v>
                </c:pt>
                <c:pt idx="1">
                  <c:v>18</c:v>
                </c:pt>
                <c:pt idx="2">
                  <c:v>17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9D-4D4F-B681-ABDC4B287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378239"/>
        <c:axId val="699290047"/>
      </c:barChart>
      <c:catAx>
        <c:axId val="699378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290047"/>
        <c:crosses val="autoZero"/>
        <c:auto val="1"/>
        <c:lblAlgn val="ctr"/>
        <c:lblOffset val="100"/>
        <c:noMultiLvlLbl val="0"/>
      </c:catAx>
      <c:valAx>
        <c:axId val="69929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78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</c:v>
                </c:pt>
                <c:pt idx="1">
                  <c:v>48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6-C845-920A-AE0122F2EA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48</c:v>
                </c:pt>
                <c:pt idx="1">
                  <c:v>46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66-C845-920A-AE0122F2E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5612384"/>
        <c:axId val="1915483456"/>
      </c:barChart>
      <c:catAx>
        <c:axId val="191561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483456"/>
        <c:crosses val="autoZero"/>
        <c:auto val="1"/>
        <c:lblAlgn val="ctr"/>
        <c:lblOffset val="100"/>
        <c:noMultiLvlLbl val="0"/>
      </c:catAx>
      <c:valAx>
        <c:axId val="191548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61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READING</c:v>
                </c:pt>
                <c:pt idx="1">
                  <c:v>MATH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0-DA44-99A6-8A32E696D4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READING</c:v>
                </c:pt>
                <c:pt idx="1">
                  <c:v>MATH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53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90-DA44-99A6-8A32E696D4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RCISD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READING</c:v>
                </c:pt>
                <c:pt idx="1">
                  <c:v>MATH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27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90-DA44-99A6-8A32E696D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956799"/>
        <c:axId val="611959743"/>
      </c:barChart>
      <c:catAx>
        <c:axId val="611956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959743"/>
        <c:crosses val="autoZero"/>
        <c:auto val="1"/>
        <c:lblAlgn val="ctr"/>
        <c:lblOffset val="100"/>
        <c:noMultiLvlLbl val="0"/>
      </c:catAx>
      <c:valAx>
        <c:axId val="611959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956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92.2</c:v>
                </c:pt>
                <c:pt idx="1">
                  <c:v>93.4</c:v>
                </c:pt>
                <c:pt idx="2">
                  <c:v>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C-0A4E-8ABD-32E6716C2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93.3</c:v>
                </c:pt>
                <c:pt idx="1">
                  <c:v>94.5</c:v>
                </c:pt>
                <c:pt idx="2">
                  <c:v>96.1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7C-0A4E-8ABD-32E6716C2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493679"/>
        <c:axId val="208378495"/>
      </c:barChart>
      <c:catAx>
        <c:axId val="20849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378495"/>
        <c:crosses val="autoZero"/>
        <c:auto val="1"/>
        <c:lblAlgn val="ctr"/>
        <c:lblOffset val="100"/>
        <c:noMultiLvlLbl val="0"/>
      </c:catAx>
      <c:valAx>
        <c:axId val="20837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9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94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D-6F4C-9251-379B484D79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DROPPED OUT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D-6F4C-9251-379B484D79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CONTINUED HS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3D-6F4C-9251-379B484D79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TXCHSE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3D-6F4C-9251-379B484D7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8868832"/>
        <c:axId val="1638313072"/>
      </c:barChart>
      <c:catAx>
        <c:axId val="16388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313072"/>
        <c:crosses val="autoZero"/>
        <c:auto val="1"/>
        <c:lblAlgn val="ctr"/>
        <c:lblOffset val="100"/>
        <c:noMultiLvlLbl val="0"/>
      </c:catAx>
      <c:valAx>
        <c:axId val="163831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8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71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3-D84C-BD22-BA544D0283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76</c:v>
                </c:pt>
                <c:pt idx="1">
                  <c:v>73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A3-D84C-BD22-BA544D028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4098255"/>
        <c:axId val="1693347888"/>
      </c:barChart>
      <c:catAx>
        <c:axId val="62409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347888"/>
        <c:crosses val="autoZero"/>
        <c:auto val="1"/>
        <c:lblAlgn val="ctr"/>
        <c:lblOffset val="100"/>
        <c:noMultiLvlLbl val="0"/>
      </c:catAx>
      <c:valAx>
        <c:axId val="169334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098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0.08986</cdr:x>
      <cdr:y>0.11022</cdr:y>
    </cdr:from>
    <cdr:to>
      <cdr:x>0.17163</cdr:x>
      <cdr:y>0.32768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63AC6BC-6D84-F85A-6E35-CB31A0FB8C1D}"/>
            </a:ext>
          </a:extLst>
        </cdr:cNvPr>
        <cdr:cNvSpPr txBox="1"/>
      </cdr:nvSpPr>
      <cdr:spPr>
        <a:xfrm xmlns:a="http://schemas.openxmlformats.org/drawingml/2006/main">
          <a:off x="1004932" y="4634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0.10083</cdr:x>
      <cdr:y>0.09893</cdr:y>
    </cdr:from>
    <cdr:to>
      <cdr:x>0.1826</cdr:x>
      <cdr:y>0.31392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F5BA1F6-70B4-FC5F-BB6F-E3C8CFB1C39D}"/>
            </a:ext>
          </a:extLst>
        </cdr:cNvPr>
        <cdr:cNvSpPr txBox="1"/>
      </cdr:nvSpPr>
      <cdr:spPr>
        <a:xfrm xmlns:a="http://schemas.openxmlformats.org/drawingml/2006/main">
          <a:off x="1127619" y="438558"/>
          <a:ext cx="914400" cy="953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  <a:p xmlns:a="http://schemas.openxmlformats.org/drawingml/2006/main">
          <a:r>
            <a:rPr lang="en-US" sz="1800" dirty="0"/>
            <a:t>56</a:t>
          </a:r>
        </a:p>
      </cdr:txBody>
    </cdr:sp>
  </cdr:relSizeAnchor>
  <cdr:relSizeAnchor xmlns:cdr="http://schemas.openxmlformats.org/drawingml/2006/chartDrawing">
    <cdr:from>
      <cdr:x>0.16605</cdr:x>
      <cdr:y>0.32504</cdr:y>
    </cdr:from>
    <cdr:to>
      <cdr:x>0.24782</cdr:x>
      <cdr:y>0.5425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6AB8126-EA99-3660-D704-D8A85E0D8A05}"/>
            </a:ext>
          </a:extLst>
        </cdr:cNvPr>
        <cdr:cNvSpPr txBox="1"/>
      </cdr:nvSpPr>
      <cdr:spPr>
        <a:xfrm xmlns:a="http://schemas.openxmlformats.org/drawingml/2006/main">
          <a:off x="1856986" y="1440889"/>
          <a:ext cx="914400" cy="964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42</a:t>
          </a:r>
        </a:p>
      </cdr:txBody>
    </cdr:sp>
  </cdr:relSizeAnchor>
  <cdr:relSizeAnchor xmlns:cdr="http://schemas.openxmlformats.org/drawingml/2006/chartDrawing">
    <cdr:from>
      <cdr:x>0.40362</cdr:x>
      <cdr:y>0.63476</cdr:y>
    </cdr:from>
    <cdr:to>
      <cdr:x>0.48538</cdr:x>
      <cdr:y>0.85222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7C08904-B0FE-7842-929E-AA9A0AA39B76}"/>
            </a:ext>
          </a:extLst>
        </cdr:cNvPr>
        <cdr:cNvSpPr txBox="1"/>
      </cdr:nvSpPr>
      <cdr:spPr>
        <a:xfrm xmlns:a="http://schemas.openxmlformats.org/drawingml/2006/main">
          <a:off x="4513630" y="2813884"/>
          <a:ext cx="914400" cy="964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18</a:t>
          </a:r>
        </a:p>
      </cdr:txBody>
    </cdr:sp>
  </cdr:relSizeAnchor>
  <cdr:relSizeAnchor xmlns:cdr="http://schemas.openxmlformats.org/drawingml/2006/chartDrawing">
    <cdr:from>
      <cdr:x>0.58383</cdr:x>
      <cdr:y>0.78254</cdr:y>
    </cdr:from>
    <cdr:to>
      <cdr:x>0.66559</cdr:x>
      <cdr:y>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0CF6D6C-4DC6-3D5D-B6E3-D43D71EBC8F9}"/>
            </a:ext>
          </a:extLst>
        </cdr:cNvPr>
        <cdr:cNvSpPr txBox="1"/>
      </cdr:nvSpPr>
      <cdr:spPr>
        <a:xfrm xmlns:a="http://schemas.openxmlformats.org/drawingml/2006/main">
          <a:off x="6528949" y="3469008"/>
          <a:ext cx="914400" cy="964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7</a:t>
          </a:r>
        </a:p>
      </cdr:txBody>
    </cdr:sp>
  </cdr:relSizeAnchor>
  <cdr:relSizeAnchor xmlns:cdr="http://schemas.openxmlformats.org/drawingml/2006/chartDrawing">
    <cdr:from>
      <cdr:x>0.64098</cdr:x>
      <cdr:y>0.74505</cdr:y>
    </cdr:from>
    <cdr:to>
      <cdr:x>0.72274</cdr:x>
      <cdr:y>0.96251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3937C46-ED94-802E-4224-D91646A1557E}"/>
            </a:ext>
          </a:extLst>
        </cdr:cNvPr>
        <cdr:cNvSpPr txBox="1"/>
      </cdr:nvSpPr>
      <cdr:spPr>
        <a:xfrm xmlns:a="http://schemas.openxmlformats.org/drawingml/2006/main">
          <a:off x="7168054" y="31328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0.16159</cdr:x>
      <cdr:y>0.31858</cdr:y>
    </cdr:from>
    <cdr:to>
      <cdr:x>0.24641</cdr:x>
      <cdr:y>0.53639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690D85E-8C17-C3AA-58F9-C96CF267DB6C}"/>
            </a:ext>
          </a:extLst>
        </cdr:cNvPr>
        <cdr:cNvSpPr txBox="1"/>
      </cdr:nvSpPr>
      <cdr:spPr>
        <a:xfrm xmlns:a="http://schemas.openxmlformats.org/drawingml/2006/main">
          <a:off x="1742089" y="13374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27</a:t>
          </a:r>
        </a:p>
      </cdr:txBody>
    </cdr:sp>
  </cdr:relSizeAnchor>
  <cdr:relSizeAnchor xmlns:cdr="http://schemas.openxmlformats.org/drawingml/2006/chartDrawing">
    <cdr:from>
      <cdr:x>0.3283</cdr:x>
      <cdr:y>0.45565</cdr:y>
    </cdr:from>
    <cdr:to>
      <cdr:x>0.41311</cdr:x>
      <cdr:y>0.67346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64A7E08-4815-9499-F687-83A2406D5825}"/>
            </a:ext>
          </a:extLst>
        </cdr:cNvPr>
        <cdr:cNvSpPr txBox="1"/>
      </cdr:nvSpPr>
      <cdr:spPr>
        <a:xfrm xmlns:a="http://schemas.openxmlformats.org/drawingml/2006/main">
          <a:off x="3539358" y="19128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18</a:t>
          </a:r>
        </a:p>
      </cdr:txBody>
    </cdr:sp>
  </cdr:relSizeAnchor>
  <cdr:relSizeAnchor xmlns:cdr="http://schemas.openxmlformats.org/drawingml/2006/chartDrawing">
    <cdr:from>
      <cdr:x>0.39556</cdr:x>
      <cdr:y>0.59335</cdr:y>
    </cdr:from>
    <cdr:to>
      <cdr:x>0.48038</cdr:x>
      <cdr:y>0.81116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6922ED6-E616-DE54-C16F-C66AA10843FD}"/>
            </a:ext>
          </a:extLst>
        </cdr:cNvPr>
        <cdr:cNvSpPr txBox="1"/>
      </cdr:nvSpPr>
      <cdr:spPr>
        <a:xfrm xmlns:a="http://schemas.openxmlformats.org/drawingml/2006/main">
          <a:off x="4264573" y="24909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10</a:t>
          </a:r>
        </a:p>
      </cdr:txBody>
    </cdr:sp>
  </cdr:relSizeAnchor>
  <cdr:relSizeAnchor xmlns:cdr="http://schemas.openxmlformats.org/drawingml/2006/chartDrawing">
    <cdr:from>
      <cdr:x>0.55935</cdr:x>
      <cdr:y>0.47496</cdr:y>
    </cdr:from>
    <cdr:to>
      <cdr:x>0.64416</cdr:x>
      <cdr:y>0.69278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403FA8A-F440-61F5-AB44-6224E1EACE31}"/>
            </a:ext>
          </a:extLst>
        </cdr:cNvPr>
        <cdr:cNvSpPr txBox="1"/>
      </cdr:nvSpPr>
      <cdr:spPr>
        <a:xfrm xmlns:a="http://schemas.openxmlformats.org/drawingml/2006/main">
          <a:off x="6030310" y="19939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17</a:t>
          </a:r>
        </a:p>
      </cdr:txBody>
    </cdr:sp>
  </cdr:relSizeAnchor>
  <cdr:relSizeAnchor xmlns:cdr="http://schemas.openxmlformats.org/drawingml/2006/chartDrawing">
    <cdr:from>
      <cdr:x>0.63149</cdr:x>
      <cdr:y>0.57582</cdr:y>
    </cdr:from>
    <cdr:to>
      <cdr:x>0.71631</cdr:x>
      <cdr:y>0.79364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E17BCF94-E267-1D56-1886-4217776627EE}"/>
            </a:ext>
          </a:extLst>
        </cdr:cNvPr>
        <cdr:cNvSpPr txBox="1"/>
      </cdr:nvSpPr>
      <cdr:spPr>
        <a:xfrm xmlns:a="http://schemas.openxmlformats.org/drawingml/2006/main">
          <a:off x="6808076" y="241737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11</a:t>
          </a:r>
        </a:p>
      </cdr:txBody>
    </cdr:sp>
  </cdr:relSizeAnchor>
  <cdr:relSizeAnchor xmlns:cdr="http://schemas.openxmlformats.org/drawingml/2006/chartDrawing">
    <cdr:from>
      <cdr:x>0.80016</cdr:x>
      <cdr:y>0.1084</cdr:y>
    </cdr:from>
    <cdr:to>
      <cdr:x>0.88498</cdr:x>
      <cdr:y>0.32622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44A6A93-6DD1-30F2-8AC1-A44D1C1ABEB5}"/>
            </a:ext>
          </a:extLst>
        </cdr:cNvPr>
        <cdr:cNvSpPr txBox="1"/>
      </cdr:nvSpPr>
      <cdr:spPr>
        <a:xfrm xmlns:a="http://schemas.openxmlformats.org/drawingml/2006/main">
          <a:off x="8626473" y="455073"/>
          <a:ext cx="914443" cy="914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41</a:t>
          </a:r>
        </a:p>
      </cdr:txBody>
    </cdr:sp>
  </cdr:relSizeAnchor>
  <cdr:relSizeAnchor xmlns:cdr="http://schemas.openxmlformats.org/drawingml/2006/chartDrawing">
    <cdr:from>
      <cdr:x>0.87422</cdr:x>
      <cdr:y>0.07557</cdr:y>
    </cdr:from>
    <cdr:to>
      <cdr:x>0.95904</cdr:x>
      <cdr:y>0.29338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52FCBB9B-367D-74B3-F39E-09955EFC8802}"/>
            </a:ext>
          </a:extLst>
        </cdr:cNvPr>
        <cdr:cNvSpPr txBox="1"/>
      </cdr:nvSpPr>
      <cdr:spPr>
        <a:xfrm xmlns:a="http://schemas.openxmlformats.org/drawingml/2006/main">
          <a:off x="9424995" y="317270"/>
          <a:ext cx="914443" cy="914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0.1382</cdr:x>
      <cdr:y>0.15198</cdr:y>
    </cdr:from>
    <cdr:to>
      <cdr:x>0.23908</cdr:x>
      <cdr:y>0.42811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1171B7C-C393-7123-19AF-62DDC1496533}"/>
            </a:ext>
          </a:extLst>
        </cdr:cNvPr>
        <cdr:cNvSpPr txBox="1"/>
      </cdr:nvSpPr>
      <cdr:spPr>
        <a:xfrm xmlns:a="http://schemas.openxmlformats.org/drawingml/2006/main">
          <a:off x="1436581" y="503286"/>
          <a:ext cx="1048657" cy="9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53</a:t>
          </a:r>
        </a:p>
      </cdr:txBody>
    </cdr:sp>
  </cdr:relSizeAnchor>
  <cdr:relSizeAnchor xmlns:cdr="http://schemas.openxmlformats.org/drawingml/2006/chartDrawing">
    <cdr:from>
      <cdr:x>0.18861</cdr:x>
      <cdr:y>0.31927</cdr:y>
    </cdr:from>
    <cdr:to>
      <cdr:x>0.27657</cdr:x>
      <cdr:y>0.59539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DC29DF0-6028-BAEF-87D5-40680EFF82F8}"/>
            </a:ext>
          </a:extLst>
        </cdr:cNvPr>
        <cdr:cNvSpPr txBox="1"/>
      </cdr:nvSpPr>
      <cdr:spPr>
        <a:xfrm xmlns:a="http://schemas.openxmlformats.org/drawingml/2006/main">
          <a:off x="1960627" y="1057279"/>
          <a:ext cx="914339" cy="914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27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0.1148</cdr:x>
      <cdr:y>0.08675</cdr:y>
    </cdr:from>
    <cdr:to>
      <cdr:x>0.20277</cdr:x>
      <cdr:y>0.32166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ECA3792-29B0-136B-D29B-5D8728D9B5C5}"/>
            </a:ext>
          </a:extLst>
        </cdr:cNvPr>
        <cdr:cNvSpPr txBox="1"/>
      </cdr:nvSpPr>
      <cdr:spPr>
        <a:xfrm xmlns:a="http://schemas.openxmlformats.org/drawingml/2006/main">
          <a:off x="1193334" y="3376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49</a:t>
          </a:r>
        </a:p>
      </cdr:txBody>
    </cdr:sp>
  </cdr:relSizeAnchor>
  <cdr:relSizeAnchor xmlns:cdr="http://schemas.openxmlformats.org/drawingml/2006/chartDrawing">
    <cdr:from>
      <cdr:x>0.21003</cdr:x>
      <cdr:y>0.12032</cdr:y>
    </cdr:from>
    <cdr:to>
      <cdr:x>0.29799</cdr:x>
      <cdr:y>0.35523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407F580-D035-ACF5-E32F-344A08AF4DD0}"/>
            </a:ext>
          </a:extLst>
        </cdr:cNvPr>
        <cdr:cNvSpPr txBox="1"/>
      </cdr:nvSpPr>
      <cdr:spPr>
        <a:xfrm xmlns:a="http://schemas.openxmlformats.org/drawingml/2006/main">
          <a:off x="2183235" y="4683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0.21003</cdr:x>
      <cdr:y>0.09322</cdr:y>
    </cdr:from>
    <cdr:to>
      <cdr:x>0.29799</cdr:x>
      <cdr:y>0.32813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8011D73-F8CC-9668-4CFE-C21F060A673E}"/>
            </a:ext>
          </a:extLst>
        </cdr:cNvPr>
        <cdr:cNvSpPr txBox="1"/>
      </cdr:nvSpPr>
      <cdr:spPr>
        <a:xfrm xmlns:a="http://schemas.openxmlformats.org/drawingml/2006/main">
          <a:off x="2183235" y="36285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48</a:t>
          </a:r>
        </a:p>
      </cdr:txBody>
    </cdr:sp>
  </cdr:relSizeAnchor>
  <cdr:relSizeAnchor xmlns:cdr="http://schemas.openxmlformats.org/drawingml/2006/chartDrawing">
    <cdr:from>
      <cdr:x>0.4325</cdr:x>
      <cdr:y>0.09537</cdr:y>
    </cdr:from>
    <cdr:to>
      <cdr:x>0.52046</cdr:x>
      <cdr:y>0.33028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5F48B09-BD4D-934F-8FFC-323FA8008BEB}"/>
            </a:ext>
          </a:extLst>
        </cdr:cNvPr>
        <cdr:cNvSpPr txBox="1"/>
      </cdr:nvSpPr>
      <cdr:spPr>
        <a:xfrm xmlns:a="http://schemas.openxmlformats.org/drawingml/2006/main">
          <a:off x="4495800" y="3712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48</a:t>
          </a:r>
        </a:p>
      </cdr:txBody>
    </cdr:sp>
  </cdr:relSizeAnchor>
  <cdr:relSizeAnchor xmlns:cdr="http://schemas.openxmlformats.org/drawingml/2006/chartDrawing">
    <cdr:from>
      <cdr:x>0.52046</cdr:x>
      <cdr:y>0.12032</cdr:y>
    </cdr:from>
    <cdr:to>
      <cdr:x>0.60843</cdr:x>
      <cdr:y>0.35523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DE34E68-3C62-B950-762D-0AC5BD243A38}"/>
            </a:ext>
          </a:extLst>
        </cdr:cNvPr>
        <cdr:cNvSpPr txBox="1"/>
      </cdr:nvSpPr>
      <cdr:spPr>
        <a:xfrm xmlns:a="http://schemas.openxmlformats.org/drawingml/2006/main">
          <a:off x="5410200" y="4683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46</a:t>
          </a:r>
        </a:p>
      </cdr:txBody>
    </cdr:sp>
  </cdr:relSizeAnchor>
  <cdr:relSizeAnchor xmlns:cdr="http://schemas.openxmlformats.org/drawingml/2006/chartDrawing">
    <cdr:from>
      <cdr:x>0.75316</cdr:x>
      <cdr:y>0.32256</cdr:y>
    </cdr:from>
    <cdr:to>
      <cdr:x>0.84112</cdr:x>
      <cdr:y>0.55747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CE59A63-50EB-6A55-0A4E-6BC961BA63E2}"/>
            </a:ext>
          </a:extLst>
        </cdr:cNvPr>
        <cdr:cNvSpPr txBox="1"/>
      </cdr:nvSpPr>
      <cdr:spPr>
        <a:xfrm xmlns:a="http://schemas.openxmlformats.org/drawingml/2006/main">
          <a:off x="7829027" y="12555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27</a:t>
          </a:r>
        </a:p>
      </cdr:txBody>
    </cdr:sp>
  </cdr:relSizeAnchor>
  <cdr:relSizeAnchor xmlns:cdr="http://schemas.openxmlformats.org/drawingml/2006/chartDrawing">
    <cdr:from>
      <cdr:x>0.84032</cdr:x>
      <cdr:y>0.44001</cdr:y>
    </cdr:from>
    <cdr:to>
      <cdr:x>0.92828</cdr:x>
      <cdr:y>0.67492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B2E9B098-D4E3-399F-DB32-EA4547B50316}"/>
            </a:ext>
          </a:extLst>
        </cdr:cNvPr>
        <cdr:cNvSpPr txBox="1"/>
      </cdr:nvSpPr>
      <cdr:spPr>
        <a:xfrm xmlns:a="http://schemas.openxmlformats.org/drawingml/2006/main">
          <a:off x="8735036" y="17127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18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0.24022</cdr:x>
      <cdr:y>0.04637</cdr:y>
    </cdr:from>
    <cdr:to>
      <cdr:x>0.3282</cdr:x>
      <cdr:y>0.24386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E2F0A8-CB48-C8D9-7554-169452CF1813}"/>
            </a:ext>
          </a:extLst>
        </cdr:cNvPr>
        <cdr:cNvSpPr txBox="1"/>
      </cdr:nvSpPr>
      <cdr:spPr>
        <a:xfrm xmlns:a="http://schemas.openxmlformats.org/drawingml/2006/main">
          <a:off x="2496658" y="2146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53</a:t>
          </a:r>
        </a:p>
      </cdr:txBody>
    </cdr:sp>
  </cdr:relSizeAnchor>
  <cdr:relSizeAnchor xmlns:cdr="http://schemas.openxmlformats.org/drawingml/2006/chartDrawing">
    <cdr:from>
      <cdr:x>0.34985</cdr:x>
      <cdr:y>0.36057</cdr:y>
    </cdr:from>
    <cdr:to>
      <cdr:x>0.43783</cdr:x>
      <cdr:y>0.55806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0256985-F2C8-0FDE-B7E6-C872B5973BD4}"/>
            </a:ext>
          </a:extLst>
        </cdr:cNvPr>
        <cdr:cNvSpPr txBox="1"/>
      </cdr:nvSpPr>
      <cdr:spPr>
        <a:xfrm xmlns:a="http://schemas.openxmlformats.org/drawingml/2006/main">
          <a:off x="3636117" y="16694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27</a:t>
          </a:r>
        </a:p>
      </cdr:txBody>
    </cdr:sp>
  </cdr:relSizeAnchor>
  <cdr:relSizeAnchor xmlns:cdr="http://schemas.openxmlformats.org/drawingml/2006/chartDrawing">
    <cdr:from>
      <cdr:x>0.60249</cdr:x>
      <cdr:y>0.16851</cdr:y>
    </cdr:from>
    <cdr:to>
      <cdr:x>0.69047</cdr:x>
      <cdr:y>0.366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3ABEC68-11D6-0081-3091-F62D3CD9B321}"/>
            </a:ext>
          </a:extLst>
        </cdr:cNvPr>
        <cdr:cNvSpPr txBox="1"/>
      </cdr:nvSpPr>
      <cdr:spPr>
        <a:xfrm xmlns:a="http://schemas.openxmlformats.org/drawingml/2006/main">
          <a:off x="6261871" y="7801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43</a:t>
          </a:r>
        </a:p>
      </cdr:txBody>
    </cdr:sp>
  </cdr:relSizeAnchor>
  <cdr:relSizeAnchor xmlns:cdr="http://schemas.openxmlformats.org/drawingml/2006/chartDrawing">
    <cdr:from>
      <cdr:x>0.71549</cdr:x>
      <cdr:y>0.2283</cdr:y>
    </cdr:from>
    <cdr:to>
      <cdr:x>0.80347</cdr:x>
      <cdr:y>0.42579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3F24556-D9BB-6669-7CCC-DE0258A37891}"/>
            </a:ext>
          </a:extLst>
        </cdr:cNvPr>
        <cdr:cNvSpPr txBox="1"/>
      </cdr:nvSpPr>
      <cdr:spPr>
        <a:xfrm xmlns:a="http://schemas.openxmlformats.org/drawingml/2006/main">
          <a:off x="7436330" y="10570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38</a:t>
          </a:r>
        </a:p>
      </cdr:txBody>
    </cdr:sp>
  </cdr:relSizeAnchor>
  <cdr:relSizeAnchor xmlns:cdr="http://schemas.openxmlformats.org/drawingml/2006/chartDrawing">
    <cdr:from>
      <cdr:x>0.82445</cdr:x>
      <cdr:y>0.57799</cdr:y>
    </cdr:from>
    <cdr:to>
      <cdr:x>0.91243</cdr:x>
      <cdr:y>0.77549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21A9D1D-16BF-84D3-EAA3-D8C7EFB7D988}"/>
            </a:ext>
          </a:extLst>
        </cdr:cNvPr>
        <cdr:cNvSpPr txBox="1"/>
      </cdr:nvSpPr>
      <cdr:spPr>
        <a:xfrm xmlns:a="http://schemas.openxmlformats.org/drawingml/2006/main">
          <a:off x="8568845" y="26760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10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0.11238</cdr:x>
      <cdr:y>0.41515</cdr:y>
    </cdr:from>
    <cdr:to>
      <cdr:x>0.20034</cdr:x>
      <cdr:y>0.66529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4AE33D4-7D93-53A0-BB8D-94874094C909}"/>
            </a:ext>
          </a:extLst>
        </cdr:cNvPr>
        <cdr:cNvSpPr txBox="1"/>
      </cdr:nvSpPr>
      <cdr:spPr>
        <a:xfrm xmlns:a="http://schemas.openxmlformats.org/drawingml/2006/main">
          <a:off x="1168167" y="1594217"/>
          <a:ext cx="914400" cy="960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92.2</a:t>
          </a:r>
        </a:p>
      </cdr:txBody>
    </cdr:sp>
  </cdr:relSizeAnchor>
  <cdr:relSizeAnchor xmlns:cdr="http://schemas.openxmlformats.org/drawingml/2006/chartDrawing">
    <cdr:from>
      <cdr:x>0.20519</cdr:x>
      <cdr:y>0.30756</cdr:y>
    </cdr:from>
    <cdr:to>
      <cdr:x>0.29315</cdr:x>
      <cdr:y>0.5577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FEBCF90-8E3A-DC30-A244-912164DD61C8}"/>
            </a:ext>
          </a:extLst>
        </cdr:cNvPr>
        <cdr:cNvSpPr txBox="1"/>
      </cdr:nvSpPr>
      <cdr:spPr>
        <a:xfrm xmlns:a="http://schemas.openxmlformats.org/drawingml/2006/main">
          <a:off x="2132901" y="1181045"/>
          <a:ext cx="914400" cy="960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93.3</a:t>
          </a:r>
        </a:p>
      </cdr:txBody>
    </cdr:sp>
  </cdr:relSizeAnchor>
  <cdr:relSizeAnchor xmlns:cdr="http://schemas.openxmlformats.org/drawingml/2006/chartDrawing">
    <cdr:from>
      <cdr:x>0.4325</cdr:x>
      <cdr:y>0.31382</cdr:y>
    </cdr:from>
    <cdr:to>
      <cdr:x>0.52046</cdr:x>
      <cdr:y>0.56397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A4364E8-41A3-8150-75A1-CF741C4C47B8}"/>
            </a:ext>
          </a:extLst>
        </cdr:cNvPr>
        <cdr:cNvSpPr txBox="1"/>
      </cdr:nvSpPr>
      <cdr:spPr>
        <a:xfrm xmlns:a="http://schemas.openxmlformats.org/drawingml/2006/main">
          <a:off x="4495800" y="11471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93.4</a:t>
          </a:r>
        </a:p>
      </cdr:txBody>
    </cdr:sp>
  </cdr:relSizeAnchor>
  <cdr:relSizeAnchor xmlns:cdr="http://schemas.openxmlformats.org/drawingml/2006/chartDrawing">
    <cdr:from>
      <cdr:x>0.52046</cdr:x>
      <cdr:y>0.18904</cdr:y>
    </cdr:from>
    <cdr:to>
      <cdr:x>0.60843</cdr:x>
      <cdr:y>0.43918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0FDD930-53D6-4EC4-4448-A85F79A7BCC7}"/>
            </a:ext>
          </a:extLst>
        </cdr:cNvPr>
        <cdr:cNvSpPr txBox="1"/>
      </cdr:nvSpPr>
      <cdr:spPr>
        <a:xfrm xmlns:a="http://schemas.openxmlformats.org/drawingml/2006/main">
          <a:off x="5410200" y="725930"/>
          <a:ext cx="914400" cy="960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94.5</a:t>
          </a:r>
        </a:p>
      </cdr:txBody>
    </cdr:sp>
  </cdr:relSizeAnchor>
  <cdr:relSizeAnchor xmlns:cdr="http://schemas.openxmlformats.org/drawingml/2006/chartDrawing">
    <cdr:from>
      <cdr:x>0.74993</cdr:x>
      <cdr:y>0.31629</cdr:y>
    </cdr:from>
    <cdr:to>
      <cdr:x>0.83789</cdr:x>
      <cdr:y>0.56644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122D1450-75B8-4E6B-5AA4-2E3A736433D1}"/>
            </a:ext>
          </a:extLst>
        </cdr:cNvPr>
        <cdr:cNvSpPr txBox="1"/>
      </cdr:nvSpPr>
      <cdr:spPr>
        <a:xfrm xmlns:a="http://schemas.openxmlformats.org/drawingml/2006/main">
          <a:off x="7795471" y="1214601"/>
          <a:ext cx="914400" cy="960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93.3</a:t>
          </a:r>
        </a:p>
      </cdr:txBody>
    </cdr:sp>
  </cdr:relSizeAnchor>
  <cdr:relSizeAnchor xmlns:cdr="http://schemas.openxmlformats.org/drawingml/2006/chartDrawing">
    <cdr:from>
      <cdr:x>0.83767</cdr:x>
      <cdr:y>0.04477</cdr:y>
    </cdr:from>
    <cdr:to>
      <cdr:x>0.92564</cdr:x>
      <cdr:y>0.29491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0DC5D311-C07A-3964-CF14-293A721E73B6}"/>
            </a:ext>
          </a:extLst>
        </cdr:cNvPr>
        <cdr:cNvSpPr txBox="1"/>
      </cdr:nvSpPr>
      <cdr:spPr>
        <a:xfrm xmlns:a="http://schemas.openxmlformats.org/drawingml/2006/main">
          <a:off x="8707582" y="171931"/>
          <a:ext cx="914400" cy="960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96.1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0.1417</cdr:x>
      <cdr:y>0.59802</cdr:y>
    </cdr:from>
    <cdr:to>
      <cdr:x>0.22966</cdr:x>
      <cdr:y>0.87414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DC46DF5-FBC4-0FBC-F532-BCA53A7A8476}"/>
            </a:ext>
          </a:extLst>
        </cdr:cNvPr>
        <cdr:cNvSpPr txBox="1"/>
      </cdr:nvSpPr>
      <cdr:spPr>
        <a:xfrm xmlns:a="http://schemas.openxmlformats.org/drawingml/2006/main">
          <a:off x="1472938" y="19803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0.15077</cdr:x>
      <cdr:y>0.64356</cdr:y>
    </cdr:from>
    <cdr:to>
      <cdr:x>0.23873</cdr:x>
      <cdr:y>0.91969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BA6A559-2AC3-41BE-D56C-B9DAACD90E8A}"/>
            </a:ext>
          </a:extLst>
        </cdr:cNvPr>
        <cdr:cNvSpPr txBox="1"/>
      </cdr:nvSpPr>
      <cdr:spPr>
        <a:xfrm xmlns:a="http://schemas.openxmlformats.org/drawingml/2006/main">
          <a:off x="1567206" y="21311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6</a:t>
          </a:r>
        </a:p>
      </cdr:txBody>
    </cdr:sp>
  </cdr:relSizeAnchor>
  <cdr:relSizeAnchor xmlns:cdr="http://schemas.openxmlformats.org/drawingml/2006/chartDrawing">
    <cdr:from>
      <cdr:x>0.53051</cdr:x>
      <cdr:y>0.67266</cdr:y>
    </cdr:from>
    <cdr:to>
      <cdr:x>0.61848</cdr:x>
      <cdr:y>0.94879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2503CB2-9024-9BA8-EBCF-B54AF1B0A993}"/>
            </a:ext>
          </a:extLst>
        </cdr:cNvPr>
        <cdr:cNvSpPr txBox="1"/>
      </cdr:nvSpPr>
      <cdr:spPr>
        <a:xfrm xmlns:a="http://schemas.openxmlformats.org/drawingml/2006/main">
          <a:off x="5514656" y="22275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2</a:t>
          </a:r>
        </a:p>
      </cdr:txBody>
    </cdr:sp>
  </cdr:relSizeAnchor>
  <cdr:relSizeAnchor xmlns:cdr="http://schemas.openxmlformats.org/drawingml/2006/chartDrawing">
    <cdr:from>
      <cdr:x>0.5745</cdr:x>
      <cdr:y>0.67329</cdr:y>
    </cdr:from>
    <cdr:to>
      <cdr:x>0.66246</cdr:x>
      <cdr:y>0.94942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4FC9BCB-2EEA-1FC4-1E07-3C1BA4A043B8}"/>
            </a:ext>
          </a:extLst>
        </cdr:cNvPr>
        <cdr:cNvSpPr txBox="1"/>
      </cdr:nvSpPr>
      <cdr:spPr>
        <a:xfrm xmlns:a="http://schemas.openxmlformats.org/drawingml/2006/main">
          <a:off x="5971856" y="22296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0.5</a:t>
          </a:r>
        </a:p>
      </cdr:txBody>
    </cdr:sp>
  </cdr:relSizeAnchor>
  <cdr:relSizeAnchor xmlns:cdr="http://schemas.openxmlformats.org/drawingml/2006/chartDrawing">
    <cdr:from>
      <cdr:x>0.78285</cdr:x>
      <cdr:y>0.67266</cdr:y>
    </cdr:from>
    <cdr:to>
      <cdr:x>0.87082</cdr:x>
      <cdr:y>0.94879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82231ED-EE76-8719-CE6D-6355221AC955}"/>
            </a:ext>
          </a:extLst>
        </cdr:cNvPr>
        <cdr:cNvSpPr txBox="1"/>
      </cdr:nvSpPr>
      <cdr:spPr>
        <a:xfrm xmlns:a="http://schemas.openxmlformats.org/drawingml/2006/main">
          <a:off x="8137689" y="22275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0</a:t>
          </a:r>
        </a:p>
      </cdr:txBody>
    </cdr:sp>
  </cdr:relSizeAnchor>
  <cdr:relSizeAnchor xmlns:cdr="http://schemas.openxmlformats.org/drawingml/2006/chartDrawing">
    <cdr:from>
      <cdr:x>0.83484</cdr:x>
      <cdr:y>0.67266</cdr:y>
    </cdr:from>
    <cdr:to>
      <cdr:x>0.92281</cdr:x>
      <cdr:y>0.94879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91D4425-174A-A0E9-3C40-51254CB768C9}"/>
            </a:ext>
          </a:extLst>
        </cdr:cNvPr>
        <cdr:cNvSpPr txBox="1"/>
      </cdr:nvSpPr>
      <cdr:spPr>
        <a:xfrm xmlns:a="http://schemas.openxmlformats.org/drawingml/2006/main">
          <a:off x="8678159" y="22275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3</a:t>
          </a:r>
        </a:p>
      </cdr:txBody>
    </cdr:sp>
  </cdr:relSizeAnchor>
  <cdr:relSizeAnchor xmlns:cdr="http://schemas.openxmlformats.org/drawingml/2006/chartDrawing">
    <cdr:from>
      <cdr:x>0.90206</cdr:x>
      <cdr:y>0.67266</cdr:y>
    </cdr:from>
    <cdr:to>
      <cdr:x>0.99002</cdr:x>
      <cdr:y>0.94879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A5EFA61-8BAA-AF57-2F88-22B236D86579}"/>
            </a:ext>
          </a:extLst>
        </cdr:cNvPr>
        <cdr:cNvSpPr txBox="1"/>
      </cdr:nvSpPr>
      <cdr:spPr>
        <a:xfrm xmlns:a="http://schemas.openxmlformats.org/drawingml/2006/main">
          <a:off x="9376855" y="22275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0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0.12368</cdr:x>
      <cdr:y>0.20107</cdr:y>
    </cdr:from>
    <cdr:to>
      <cdr:x>0.21164</cdr:x>
      <cdr:y>0.4772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3313B5-0CA4-57A0-9AD0-ED8D8FF217D8}"/>
            </a:ext>
          </a:extLst>
        </cdr:cNvPr>
        <cdr:cNvSpPr txBox="1"/>
      </cdr:nvSpPr>
      <cdr:spPr>
        <a:xfrm xmlns:a="http://schemas.openxmlformats.org/drawingml/2006/main">
          <a:off x="1285613" y="6658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70</a:t>
          </a:r>
        </a:p>
      </cdr:txBody>
    </cdr:sp>
  </cdr:relSizeAnchor>
  <cdr:relSizeAnchor xmlns:cdr="http://schemas.openxmlformats.org/drawingml/2006/chartDrawing">
    <cdr:from>
      <cdr:x>0.21487</cdr:x>
      <cdr:y>0.17224</cdr:y>
    </cdr:from>
    <cdr:to>
      <cdr:x>0.30284</cdr:x>
      <cdr:y>0.44837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D953B1C-4FD8-0997-8A76-D5246099137B}"/>
            </a:ext>
          </a:extLst>
        </cdr:cNvPr>
        <cdr:cNvSpPr txBox="1"/>
      </cdr:nvSpPr>
      <cdr:spPr>
        <a:xfrm xmlns:a="http://schemas.openxmlformats.org/drawingml/2006/main">
          <a:off x="2233569" y="5703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76</a:t>
          </a:r>
        </a:p>
      </cdr:txBody>
    </cdr:sp>
  </cdr:relSizeAnchor>
  <cdr:relSizeAnchor xmlns:cdr="http://schemas.openxmlformats.org/drawingml/2006/chartDrawing">
    <cdr:from>
      <cdr:x>0.4325</cdr:x>
      <cdr:y>0.18587</cdr:y>
    </cdr:from>
    <cdr:to>
      <cdr:x>0.52046</cdr:x>
      <cdr:y>0.462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131B5D3-AA99-F33E-F1DD-27ADBECDDC05}"/>
            </a:ext>
          </a:extLst>
        </cdr:cNvPr>
        <cdr:cNvSpPr txBox="1"/>
      </cdr:nvSpPr>
      <cdr:spPr>
        <a:xfrm xmlns:a="http://schemas.openxmlformats.org/drawingml/2006/main">
          <a:off x="4495800" y="61552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71</a:t>
          </a:r>
        </a:p>
      </cdr:txBody>
    </cdr:sp>
  </cdr:relSizeAnchor>
  <cdr:relSizeAnchor xmlns:cdr="http://schemas.openxmlformats.org/drawingml/2006/chartDrawing">
    <cdr:from>
      <cdr:x>0.53203</cdr:x>
      <cdr:y>0.19094</cdr:y>
    </cdr:from>
    <cdr:to>
      <cdr:x>0.62</cdr:x>
      <cdr:y>0.46707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96562C1-7DAB-EE1F-E9C2-2AAD3DE14E52}"/>
            </a:ext>
          </a:extLst>
        </cdr:cNvPr>
        <cdr:cNvSpPr txBox="1"/>
      </cdr:nvSpPr>
      <cdr:spPr>
        <a:xfrm xmlns:a="http://schemas.openxmlformats.org/drawingml/2006/main">
          <a:off x="5530442" y="6323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73</a:t>
          </a:r>
        </a:p>
      </cdr:txBody>
    </cdr:sp>
  </cdr:relSizeAnchor>
  <cdr:relSizeAnchor xmlns:cdr="http://schemas.openxmlformats.org/drawingml/2006/chartDrawing">
    <cdr:from>
      <cdr:x>0.75154</cdr:x>
      <cdr:y>0.07598</cdr:y>
    </cdr:from>
    <cdr:to>
      <cdr:x>0.83951</cdr:x>
      <cdr:y>0.35211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5EE6CC1-90CB-F905-11EF-1F2D70070B35}"/>
            </a:ext>
          </a:extLst>
        </cdr:cNvPr>
        <cdr:cNvSpPr txBox="1"/>
      </cdr:nvSpPr>
      <cdr:spPr>
        <a:xfrm xmlns:a="http://schemas.openxmlformats.org/drawingml/2006/main">
          <a:off x="7812249" y="2516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97</a:t>
          </a:r>
        </a:p>
      </cdr:txBody>
    </cdr:sp>
  </cdr:relSizeAnchor>
  <cdr:relSizeAnchor xmlns:cdr="http://schemas.openxmlformats.org/drawingml/2006/chartDrawing">
    <cdr:from>
      <cdr:x>0.83951</cdr:x>
      <cdr:y>0.06838</cdr:y>
    </cdr:from>
    <cdr:to>
      <cdr:x>0.92747</cdr:x>
      <cdr:y>0.34451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1B345042-DAFE-B19B-069B-E5E26A56BA53}"/>
            </a:ext>
          </a:extLst>
        </cdr:cNvPr>
        <cdr:cNvSpPr txBox="1"/>
      </cdr:nvSpPr>
      <cdr:spPr>
        <a:xfrm xmlns:a="http://schemas.openxmlformats.org/drawingml/2006/main">
          <a:off x="8726649" y="22644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97.4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962C8-2EC1-AC4F-AE62-2220171911FB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072FB-2726-104F-999B-C04AA8650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1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72FB-2726-104F-999B-C04AA86505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1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72FB-2726-104F-999B-C04AA86505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9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72FB-2726-104F-999B-C04AA86505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31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72FB-2726-104F-999B-C04AA86505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538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8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6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598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4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13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1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4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6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0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1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5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7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7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3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ptsvr1.tea.texas.gov/perfreport/tapr/2024/glossary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ptsvr1.tea.texas.gov/perfreport/tapr/2024/tapr-guidelines-2024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ptsvr1.tea.texas.gov/perfreport/tapr/tapr_srch.html?srch=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CA06DBB-2F65-BA63-92E0-BB2DF10A3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30400" y="254024"/>
            <a:ext cx="9755187" cy="1824623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7030A0"/>
                </a:solidFill>
              </a:rPr>
              <a:t>Roscoe Collegiate I.S.d.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2B53DC6-1C77-9531-EE6E-9523ABB64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75020" y="1998467"/>
            <a:ext cx="9755187" cy="2436914"/>
          </a:xfrm>
        </p:spPr>
        <p:txBody>
          <a:bodyPr/>
          <a:lstStyle/>
          <a:p>
            <a:r>
              <a:rPr lang="en-US" sz="4000" dirty="0"/>
              <a:t>2023 – 2024 District Annual Report</a:t>
            </a:r>
          </a:p>
          <a:p>
            <a:r>
              <a:rPr lang="en-US" sz="4000" dirty="0"/>
              <a:t>PUBLIC HEARING</a:t>
            </a:r>
          </a:p>
          <a:p>
            <a:r>
              <a:rPr lang="en-US" sz="4000" dirty="0"/>
              <a:t>February 19 , 2025</a:t>
            </a:r>
            <a:endParaRPr lang="en-US" sz="1200" dirty="0"/>
          </a:p>
          <a:p>
            <a:endParaRPr lang="en-US" sz="36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2000" dirty="0"/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F6F186-E7C1-4950-733A-39795C22D548}"/>
              </a:ext>
            </a:extLst>
          </p:cNvPr>
          <p:cNvSpPr txBox="1"/>
          <p:nvPr/>
        </p:nvSpPr>
        <p:spPr>
          <a:xfrm>
            <a:off x="-236306" y="2219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0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CB1D-966D-7BD8-35B4-A7358C5F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4892"/>
            <a:ext cx="10396882" cy="160287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2023-2024 PERECNTAGE OF STUDENTS AT </a:t>
            </a:r>
            <a:r>
              <a:rPr lang="en-US" sz="3200" dirty="0">
                <a:solidFill>
                  <a:schemeClr val="accent2"/>
                </a:solidFill>
              </a:rPr>
              <a:t>MEETS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GRADE LEVEL STANDARD COMPARED TO THE </a:t>
            </a:r>
            <a:r>
              <a:rPr lang="en-US" sz="2800" u="sng" dirty="0">
                <a:solidFill>
                  <a:schemeClr val="tx1"/>
                </a:solidFill>
              </a:rPr>
              <a:t>STATE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u="sng" dirty="0">
                <a:solidFill>
                  <a:schemeClr val="tx1"/>
                </a:solidFill>
              </a:rPr>
              <a:t>REGION</a:t>
            </a:r>
            <a:r>
              <a:rPr lang="en-US" sz="2800" dirty="0">
                <a:solidFill>
                  <a:schemeClr val="tx1"/>
                </a:solidFill>
              </a:rPr>
              <a:t> BY SUBJECT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32B28F0-9FAE-BC62-11BB-0B7C3C31A2A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91406489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A26A2BC-9781-703C-51B2-EA440AA4B174}"/>
              </a:ext>
            </a:extLst>
          </p:cNvPr>
          <p:cNvSpPr txBox="1"/>
          <p:nvPr/>
        </p:nvSpPr>
        <p:spPr>
          <a:xfrm>
            <a:off x="1551963" y="256703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66945-CECB-CBEE-C7FA-D41844FF3130}"/>
              </a:ext>
            </a:extLst>
          </p:cNvPr>
          <p:cNvSpPr txBox="1"/>
          <p:nvPr/>
        </p:nvSpPr>
        <p:spPr>
          <a:xfrm>
            <a:off x="3991897" y="283169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E2C15-CC1B-D733-0F7B-49B283ED9D76}"/>
              </a:ext>
            </a:extLst>
          </p:cNvPr>
          <p:cNvSpPr txBox="1"/>
          <p:nvPr/>
        </p:nvSpPr>
        <p:spPr>
          <a:xfrm>
            <a:off x="4592582" y="3008671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423AC1-8D5A-FF6C-31B4-CCAB75BE4641}"/>
              </a:ext>
            </a:extLst>
          </p:cNvPr>
          <p:cNvSpPr txBox="1"/>
          <p:nvPr/>
        </p:nvSpPr>
        <p:spPr>
          <a:xfrm>
            <a:off x="5181600" y="371951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DC775B-D600-A2EC-8D6C-5B3B1407A937}"/>
              </a:ext>
            </a:extLst>
          </p:cNvPr>
          <p:cNvSpPr txBox="1"/>
          <p:nvPr/>
        </p:nvSpPr>
        <p:spPr>
          <a:xfrm>
            <a:off x="6459794" y="2751697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9D2549-866D-09C0-67B5-E5F305224128}"/>
              </a:ext>
            </a:extLst>
          </p:cNvPr>
          <p:cNvSpPr txBox="1"/>
          <p:nvPr/>
        </p:nvSpPr>
        <p:spPr>
          <a:xfrm>
            <a:off x="7109001" y="28316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4ECD74-7E23-3B3C-C484-022400361556}"/>
              </a:ext>
            </a:extLst>
          </p:cNvPr>
          <p:cNvSpPr txBox="1"/>
          <p:nvPr/>
        </p:nvSpPr>
        <p:spPr>
          <a:xfrm>
            <a:off x="7600335" y="3719512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E32FDE-CD65-350D-D563-BB07F0B1C7F2}"/>
              </a:ext>
            </a:extLst>
          </p:cNvPr>
          <p:cNvSpPr txBox="1"/>
          <p:nvPr/>
        </p:nvSpPr>
        <p:spPr>
          <a:xfrm>
            <a:off x="8927690" y="2567031"/>
            <a:ext cx="38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C6FD2E-CABF-8B63-AAAB-533F140A426C}"/>
              </a:ext>
            </a:extLst>
          </p:cNvPr>
          <p:cNvSpPr txBox="1"/>
          <p:nvPr/>
        </p:nvSpPr>
        <p:spPr>
          <a:xfrm>
            <a:off x="9558515" y="256703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999583-7A60-F9F7-5171-9DE13CDF28FF}"/>
              </a:ext>
            </a:extLst>
          </p:cNvPr>
          <p:cNvSpPr txBox="1"/>
          <p:nvPr/>
        </p:nvSpPr>
        <p:spPr>
          <a:xfrm>
            <a:off x="10117394" y="30086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FA3DF-0393-60E3-EBF5-6175D79FCD66}"/>
              </a:ext>
            </a:extLst>
          </p:cNvPr>
          <p:cNvSpPr txBox="1"/>
          <p:nvPr/>
        </p:nvSpPr>
        <p:spPr>
          <a:xfrm>
            <a:off x="9558515" y="5878556"/>
            <a:ext cx="16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PAGES 8-9</a:t>
            </a:r>
          </a:p>
        </p:txBody>
      </p:sp>
    </p:spTree>
    <p:extLst>
      <p:ext uri="{BB962C8B-B14F-4D97-AF65-F5344CB8AC3E}">
        <p14:creationId xmlns:p14="http://schemas.microsoft.com/office/powerpoint/2010/main" val="324370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4B0CB-A518-9561-62DF-371C60E7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2023 – 2024 TAPR STAAR/EOC  DISTRICT Performance</a:t>
            </a:r>
            <a:br>
              <a:rPr lang="en-US" sz="2400" dirty="0"/>
            </a:br>
            <a:r>
              <a:rPr lang="en-US" sz="2400" dirty="0"/>
              <a:t>RCISD compared to the state at the meets level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3056E0-EBF9-CEFD-CE04-5C66E6AAF77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1837766"/>
            <a:ext cx="10394950" cy="3648634"/>
          </a:xfrm>
        </p:spPr>
      </p:pic>
    </p:spTree>
    <p:extLst>
      <p:ext uri="{BB962C8B-B14F-4D97-AF65-F5344CB8AC3E}">
        <p14:creationId xmlns:p14="http://schemas.microsoft.com/office/powerpoint/2010/main" val="217455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133C-277C-033C-FDD3-D8D3F681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0668"/>
            <a:ext cx="10396882" cy="1382747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2023 -2024 BILLINGUAL/ENGLISH AS A SECOND LANGUAGE </a:t>
            </a:r>
            <a:br>
              <a:rPr lang="en-US" sz="2800" dirty="0"/>
            </a:br>
            <a:r>
              <a:rPr lang="en-US" sz="2800" dirty="0"/>
              <a:t>(CURRENT EB/EL STUDENTS) </a:t>
            </a:r>
            <a:br>
              <a:rPr lang="en-US" sz="2800" dirty="0"/>
            </a:br>
            <a:r>
              <a:rPr lang="en-US" sz="2800" dirty="0"/>
              <a:t>DATA SHOWN IS ALL GRADES/ALL SUBJECTS AT MEETS GRADE LEVEL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F72733-7B78-1274-5F11-61FDD2494BD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59114110"/>
              </p:ext>
            </p:extLst>
          </p:nvPr>
        </p:nvGraphicFramePr>
        <p:xfrm>
          <a:off x="685800" y="1482725"/>
          <a:ext cx="10394950" cy="389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7EC8A1-B7E9-EFCF-7C96-91DB9BBAAA29}"/>
              </a:ext>
            </a:extLst>
          </p:cNvPr>
          <p:cNvSpPr txBox="1"/>
          <p:nvPr/>
        </p:nvSpPr>
        <p:spPr>
          <a:xfrm>
            <a:off x="9949344" y="5821959"/>
            <a:ext cx="137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PAGE 14 TAPR</a:t>
            </a:r>
          </a:p>
        </p:txBody>
      </p:sp>
    </p:spTree>
    <p:extLst>
      <p:ext uri="{BB962C8B-B14F-4D97-AF65-F5344CB8AC3E}">
        <p14:creationId xmlns:p14="http://schemas.microsoft.com/office/powerpoint/2010/main" val="118483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C9EC-529B-294D-D896-65021A11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01335"/>
            <a:ext cx="10396882" cy="765495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BILINGUAL/ESL – CURRENT EB/EL STUDENTS</a:t>
            </a:r>
            <a:br>
              <a:rPr lang="en-US" sz="2800" dirty="0"/>
            </a:br>
            <a:r>
              <a:rPr lang="en-US" sz="2800" dirty="0"/>
              <a:t>COMPARED TO THE STATE AND REGION IN READING AND MATH 2024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FC5D74-0656-DAF1-269B-F5E78494792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6869794"/>
              </p:ext>
            </p:extLst>
          </p:nvPr>
        </p:nvGraphicFramePr>
        <p:xfrm>
          <a:off x="684213" y="939568"/>
          <a:ext cx="10393362" cy="462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7400F6-2FA4-6D22-5350-C89110222912}"/>
              </a:ext>
            </a:extLst>
          </p:cNvPr>
          <p:cNvSpPr txBox="1"/>
          <p:nvPr/>
        </p:nvSpPr>
        <p:spPr>
          <a:xfrm>
            <a:off x="2164360" y="1088417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C4145-70B2-F5C4-8EA1-C444745E9B80}"/>
              </a:ext>
            </a:extLst>
          </p:cNvPr>
          <p:cNvSpPr txBox="1"/>
          <p:nvPr/>
        </p:nvSpPr>
        <p:spPr>
          <a:xfrm>
            <a:off x="9915787" y="5897461"/>
            <a:ext cx="137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PAGE 14 TAPR</a:t>
            </a:r>
          </a:p>
        </p:txBody>
      </p:sp>
    </p:spTree>
    <p:extLst>
      <p:ext uri="{BB962C8B-B14F-4D97-AF65-F5344CB8AC3E}">
        <p14:creationId xmlns:p14="http://schemas.microsoft.com/office/powerpoint/2010/main" val="58726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8552-CA2F-935D-7525-C7147AFC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4558"/>
            <a:ext cx="10396882" cy="1434517"/>
          </a:xfrm>
        </p:spPr>
        <p:txBody>
          <a:bodyPr/>
          <a:lstStyle/>
          <a:p>
            <a:pPr algn="ctr"/>
            <a:r>
              <a:rPr lang="en-US" dirty="0"/>
              <a:t>ATTENDANCE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5BD6D7-68FC-AD30-0554-1BE0FB4A23CD}"/>
              </a:ext>
            </a:extLst>
          </p:cNvPr>
          <p:cNvSpPr txBox="1"/>
          <p:nvPr/>
        </p:nvSpPr>
        <p:spPr>
          <a:xfrm>
            <a:off x="9850582" y="5943600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TAPR PAGE 19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0A2BDE-A983-86AE-8DC1-25D0203E3FF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68695014"/>
              </p:ext>
            </p:extLst>
          </p:nvPr>
        </p:nvGraphicFramePr>
        <p:xfrm>
          <a:off x="685800" y="1535185"/>
          <a:ext cx="10394950" cy="384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28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8E63-D8BC-3C26-58EA-E417FFD5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7294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4 YEAR GRADUATION RATE: CLASS OF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4874AC-878C-55D1-4647-1BCB3BC8F77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6352496"/>
              </p:ext>
            </p:extLst>
          </p:nvPr>
        </p:nvGraphicFramePr>
        <p:xfrm>
          <a:off x="685800" y="1627464"/>
          <a:ext cx="10394950" cy="374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52217C-6417-38E9-4CC9-00D38416F099}"/>
              </a:ext>
            </a:extLst>
          </p:cNvPr>
          <p:cNvSpPr txBox="1"/>
          <p:nvPr/>
        </p:nvSpPr>
        <p:spPr>
          <a:xfrm>
            <a:off x="1603595" y="2121290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8AD3C-F7A1-16F1-9D40-B1C15F63F758}"/>
              </a:ext>
            </a:extLst>
          </p:cNvPr>
          <p:cNvSpPr txBox="1"/>
          <p:nvPr/>
        </p:nvSpPr>
        <p:spPr>
          <a:xfrm>
            <a:off x="2828041" y="4137694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A8B0D-C255-6BA8-99DB-3790F53D4824}"/>
              </a:ext>
            </a:extLst>
          </p:cNvPr>
          <p:cNvSpPr txBox="1"/>
          <p:nvPr/>
        </p:nvSpPr>
        <p:spPr>
          <a:xfrm>
            <a:off x="3432394" y="4158987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D42348-BF38-0692-265F-B33242BD894B}"/>
              </a:ext>
            </a:extLst>
          </p:cNvPr>
          <p:cNvSpPr txBox="1"/>
          <p:nvPr/>
        </p:nvSpPr>
        <p:spPr>
          <a:xfrm>
            <a:off x="4874697" y="2037487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CF3F1-8DC7-476D-99AB-DFC14D314B1F}"/>
              </a:ext>
            </a:extLst>
          </p:cNvPr>
          <p:cNvSpPr txBox="1"/>
          <p:nvPr/>
        </p:nvSpPr>
        <p:spPr>
          <a:xfrm>
            <a:off x="5570369" y="413769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0CA2A-B520-11E1-3AE1-10307C5DC9EB}"/>
              </a:ext>
            </a:extLst>
          </p:cNvPr>
          <p:cNvSpPr txBox="1"/>
          <p:nvPr/>
        </p:nvSpPr>
        <p:spPr>
          <a:xfrm>
            <a:off x="8136181" y="192123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58E027-4351-96C7-7CA5-DC0EE7B08F8B}"/>
              </a:ext>
            </a:extLst>
          </p:cNvPr>
          <p:cNvSpPr txBox="1"/>
          <p:nvPr/>
        </p:nvSpPr>
        <p:spPr>
          <a:xfrm>
            <a:off x="10167457" y="6031684"/>
            <a:ext cx="121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PG. 19</a:t>
            </a:r>
          </a:p>
        </p:txBody>
      </p:sp>
    </p:spTree>
    <p:extLst>
      <p:ext uri="{BB962C8B-B14F-4D97-AF65-F5344CB8AC3E}">
        <p14:creationId xmlns:p14="http://schemas.microsoft.com/office/powerpoint/2010/main" val="1601788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BBF0-8CE1-4FDB-D32E-B1AB6D04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2023 – 2024 Graduate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8378-B6C2-1D12-F911-5A68514117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graduates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ethnicity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graduation type</a:t>
            </a:r>
          </a:p>
        </p:txBody>
      </p:sp>
    </p:spTree>
    <p:extLst>
      <p:ext uri="{BB962C8B-B14F-4D97-AF65-F5344CB8AC3E}">
        <p14:creationId xmlns:p14="http://schemas.microsoft.com/office/powerpoint/2010/main" val="46075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875B7D-75A8-D40D-A4DD-021F256A58DE}"/>
              </a:ext>
            </a:extLst>
          </p:cNvPr>
          <p:cNvSpPr txBox="1"/>
          <p:nvPr/>
        </p:nvSpPr>
        <p:spPr>
          <a:xfrm>
            <a:off x="9996055" y="5964382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PAGE 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0DFAD-855B-8F61-6235-A4C07F7C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766" y="343948"/>
            <a:ext cx="7772400" cy="47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8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CB69-2E3C-ED6B-7830-EF676DB0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COLLEGE, CAREER, AND MILITARY READY GRADUATES:</a:t>
            </a:r>
            <a:br>
              <a:rPr lang="en-US" sz="3200" dirty="0"/>
            </a:br>
            <a:r>
              <a:rPr lang="en-US" sz="3200" dirty="0"/>
              <a:t>CLASS OF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9890D-76E5-97A7-B612-0E9BD2795650}"/>
              </a:ext>
            </a:extLst>
          </p:cNvPr>
          <p:cNvSpPr txBox="1"/>
          <p:nvPr/>
        </p:nvSpPr>
        <p:spPr>
          <a:xfrm>
            <a:off x="9757064" y="5912427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PAGE 22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5794A50-EA0F-9325-848B-3166388D46E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49928167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6882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650B-DC08-52CC-8E19-FE0ED6DC9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47" y="0"/>
            <a:ext cx="10396882" cy="1971117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r>
              <a:rPr lang="en-US" sz="4000" dirty="0"/>
              <a:t>PEIMS FINANCIAL STANDARD REPORTS</a:t>
            </a:r>
            <a:br>
              <a:rPr lang="en-US" sz="4000" dirty="0"/>
            </a:br>
            <a:br>
              <a:rPr lang="en-US" sz="4000" dirty="0"/>
            </a:br>
            <a:r>
              <a:rPr lang="en-US" sz="2000" b="1" dirty="0"/>
              <a:t>As of February 2025– the state has not released actual Financial Reports</a:t>
            </a:r>
            <a:br>
              <a:rPr lang="en-US" sz="4000" dirty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590D9-C590-5594-C97D-D8CB696DDDB7}"/>
              </a:ext>
            </a:extLst>
          </p:cNvPr>
          <p:cNvSpPr txBox="1"/>
          <p:nvPr/>
        </p:nvSpPr>
        <p:spPr>
          <a:xfrm>
            <a:off x="3730337" y="5839691"/>
            <a:ext cx="552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EXIBIT C-3 ANNUAL FINANCIAL AND COMPLIANCE REPORT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FD8DA-3813-FFFC-BD49-9A7B366E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89" y="1895912"/>
            <a:ext cx="9989939" cy="34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2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9D42-AB99-55C4-C289-D587A5B9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396882" cy="1151965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Components of the  Annual Report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EA742-4F91-6C5C-A850-AB09E51D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98" y="1828393"/>
            <a:ext cx="10075685" cy="32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91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0B0688-8DC0-7FAB-0680-A6DFC4A6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80" y="1"/>
            <a:ext cx="6832474" cy="5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28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8797-946E-5AC2-6B33-C9C667FD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5937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CAMPUS PERFORMANCE OBJECTIVES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57E4D3-4016-6CEE-C8EF-A6E3CBA4F3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1837765"/>
            <a:ext cx="10394950" cy="3482333"/>
          </a:xfrm>
        </p:spPr>
      </p:pic>
    </p:spTree>
    <p:extLst>
      <p:ext uri="{BB962C8B-B14F-4D97-AF65-F5344CB8AC3E}">
        <p14:creationId xmlns:p14="http://schemas.microsoft.com/office/powerpoint/2010/main" val="256143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E3B5A-F9A0-859C-B321-0EADF282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65176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Violent or criminal incidents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A20C81-AD0C-ACD0-E454-5C547C78B0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2459" y="1615695"/>
            <a:ext cx="9300685" cy="32763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A5B63-0D75-EA2D-C920-C80B40A862E2}"/>
              </a:ext>
            </a:extLst>
          </p:cNvPr>
          <p:cNvSpPr txBox="1"/>
          <p:nvPr/>
        </p:nvSpPr>
        <p:spPr>
          <a:xfrm>
            <a:off x="1024129" y="4992624"/>
            <a:ext cx="10506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** The district’s report is available for review at each campus and at central office.</a:t>
            </a:r>
          </a:p>
        </p:txBody>
      </p:sp>
    </p:spTree>
    <p:extLst>
      <p:ext uri="{BB962C8B-B14F-4D97-AF65-F5344CB8AC3E}">
        <p14:creationId xmlns:p14="http://schemas.microsoft.com/office/powerpoint/2010/main" val="3332437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367CB-8411-4CE2-3D8F-543D9215D0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048" y="228600"/>
            <a:ext cx="11128247" cy="48371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6463FA-66D4-EF43-21F0-53D96B5D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" y="5819648"/>
            <a:ext cx="10177272" cy="52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39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EAC8B9-808D-95B5-1A36-A7573504324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53941" y="1679702"/>
            <a:ext cx="7653996" cy="3311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2A3920-6DA2-A686-475C-708CD40CD93F}"/>
              </a:ext>
            </a:extLst>
          </p:cNvPr>
          <p:cNvSpPr txBox="1"/>
          <p:nvPr/>
        </p:nvSpPr>
        <p:spPr>
          <a:xfrm>
            <a:off x="566928" y="786384"/>
            <a:ext cx="1023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required by TEA, the RCISD has taken the following steps prior to the start of the 2024 – 2025 school year:</a:t>
            </a:r>
          </a:p>
        </p:txBody>
      </p:sp>
    </p:spTree>
    <p:extLst>
      <p:ext uri="{BB962C8B-B14F-4D97-AF65-F5344CB8AC3E}">
        <p14:creationId xmlns:p14="http://schemas.microsoft.com/office/powerpoint/2010/main" val="4114106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D14F-EB36-340A-F25C-0A894EF5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HB3 Early Childhood Literacy, mathematics, and </a:t>
            </a:r>
            <a:r>
              <a:rPr lang="en-US" sz="3200" dirty="0" err="1"/>
              <a:t>ccmr</a:t>
            </a:r>
            <a:r>
              <a:rPr lang="en-US" sz="3200" dirty="0"/>
              <a:t> board plan and goals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3BAA65-F693-EA56-FD1E-1B3FAB8488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4672" y="2226740"/>
            <a:ext cx="10394950" cy="14676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C38900-0118-9C5E-8F88-D9D743741CAD}"/>
              </a:ext>
            </a:extLst>
          </p:cNvPr>
          <p:cNvSpPr txBox="1"/>
          <p:nvPr/>
        </p:nvSpPr>
        <p:spPr>
          <a:xfrm>
            <a:off x="1645920" y="4083356"/>
            <a:ext cx="909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progress made by RCISD and each campus is reported to the board each month. These goals are also posted on the RCISD website.</a:t>
            </a:r>
          </a:p>
        </p:txBody>
      </p:sp>
    </p:spTree>
    <p:extLst>
      <p:ext uri="{BB962C8B-B14F-4D97-AF65-F5344CB8AC3E}">
        <p14:creationId xmlns:p14="http://schemas.microsoft.com/office/powerpoint/2010/main" val="910880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AF6F-7D39-3D31-D8DE-714F690BB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7" y="129592"/>
            <a:ext cx="10396882" cy="1151965"/>
          </a:xfrm>
        </p:spPr>
        <p:txBody>
          <a:bodyPr/>
          <a:lstStyle/>
          <a:p>
            <a:pPr algn="ctr"/>
            <a:r>
              <a:rPr lang="en-US" dirty="0" err="1"/>
              <a:t>Tapr</a:t>
            </a:r>
            <a:r>
              <a:rPr lang="en-US" dirty="0"/>
              <a:t> glossary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45AA7-EEF6-696B-BC26-F9925D2DD24E}"/>
              </a:ext>
            </a:extLst>
          </p:cNvPr>
          <p:cNvSpPr txBox="1"/>
          <p:nvPr/>
        </p:nvSpPr>
        <p:spPr>
          <a:xfrm>
            <a:off x="8339328" y="1728216"/>
            <a:ext cx="189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Link: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E0296F00-47DA-94C4-3809-23D1E7BDB2E1}"/>
              </a:ext>
            </a:extLst>
          </p:cNvPr>
          <p:cNvSpPr/>
          <p:nvPr/>
        </p:nvSpPr>
        <p:spPr>
          <a:xfrm>
            <a:off x="8942832" y="2097547"/>
            <a:ext cx="484632" cy="71183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AF514-FB62-79BE-25A9-6442C4CEF736}"/>
              </a:ext>
            </a:extLst>
          </p:cNvPr>
          <p:cNvSpPr txBox="1"/>
          <p:nvPr/>
        </p:nvSpPr>
        <p:spPr>
          <a:xfrm>
            <a:off x="8339328" y="3335482"/>
            <a:ext cx="2186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sng" dirty="0">
                <a:solidFill>
                  <a:srgbClr val="005786"/>
                </a:solidFill>
                <a:effectLst/>
                <a:latin typeface="Arial" panose="020B0604020202020204" pitchFamily="34" charset="0"/>
                <a:hlinkClick r:id="rId2"/>
              </a:rPr>
              <a:t>TAPR Glossary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en-US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3D4C98-941D-EBF0-2D81-05321B7DB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133" y="1281557"/>
            <a:ext cx="4888991" cy="39884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7629BA-60D5-77C9-03A3-9474C75C5386}"/>
              </a:ext>
            </a:extLst>
          </p:cNvPr>
          <p:cNvSpPr txBox="1"/>
          <p:nvPr/>
        </p:nvSpPr>
        <p:spPr>
          <a:xfrm>
            <a:off x="8522418" y="5905850"/>
            <a:ext cx="276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Glossary- TEA Website</a:t>
            </a:r>
          </a:p>
        </p:txBody>
      </p:sp>
    </p:spTree>
    <p:extLst>
      <p:ext uri="{BB962C8B-B14F-4D97-AF65-F5344CB8AC3E}">
        <p14:creationId xmlns:p14="http://schemas.microsoft.com/office/powerpoint/2010/main" val="3248674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57FF-54A8-6DA4-7E59-2A884E0B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and availability of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C4858A-CD5D-015A-D04C-9078FA78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92" y="1962994"/>
            <a:ext cx="8352888" cy="321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DC43-AF1A-F672-602C-6383912A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2" y="155864"/>
            <a:ext cx="10396882" cy="923331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TAPR Guidelines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02423-41AB-F3F3-1875-8AC9B1578FBF}"/>
              </a:ext>
            </a:extLst>
          </p:cNvPr>
          <p:cNvSpPr txBox="1"/>
          <p:nvPr/>
        </p:nvSpPr>
        <p:spPr>
          <a:xfrm>
            <a:off x="8313490" y="3296873"/>
            <a:ext cx="251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TAPR Guidelines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677BBE-B6BE-E444-9145-F0E59B1B23CC}"/>
              </a:ext>
            </a:extLst>
          </p:cNvPr>
          <p:cNvSpPr txBox="1"/>
          <p:nvPr/>
        </p:nvSpPr>
        <p:spPr>
          <a:xfrm>
            <a:off x="8581938" y="3850871"/>
            <a:ext cx="231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sng" dirty="0">
                <a:solidFill>
                  <a:srgbClr val="005786"/>
                </a:solidFill>
                <a:effectLst/>
                <a:latin typeface="Arial" panose="020B0604020202020204" pitchFamily="34" charset="0"/>
                <a:hlinkClick r:id="rId2"/>
              </a:rPr>
              <a:t>TAPR Guidelines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E1F144-CE1F-ACE4-6EB2-3FD72D9B6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063" y="1184564"/>
            <a:ext cx="3657600" cy="42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5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379E-2B06-9B15-42F7-9459DB96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5176"/>
            <a:ext cx="10396882" cy="157258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2023-2024 District Accreditation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964E0-C89C-6C22-F592-6D136DC5AB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2023 First Rating</a:t>
            </a:r>
            <a:r>
              <a:rPr lang="en-US" b="1" dirty="0"/>
              <a:t>:   </a:t>
            </a:r>
            <a:r>
              <a:rPr lang="en-US" dirty="0"/>
              <a:t>A – Superior Achievement</a:t>
            </a:r>
          </a:p>
          <a:p>
            <a:r>
              <a:rPr lang="en-US" b="1" dirty="0">
                <a:solidFill>
                  <a:schemeClr val="accent1"/>
                </a:solidFill>
              </a:rPr>
              <a:t>2023 Accountability rating:  </a:t>
            </a:r>
            <a:r>
              <a:rPr lang="en-US" b="1" dirty="0"/>
              <a:t>Not available as of February 2025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2023 – 2024  accreditation status</a:t>
            </a:r>
            <a:r>
              <a:rPr lang="en-US" dirty="0"/>
              <a:t>: Not available as of February 2025</a:t>
            </a:r>
          </a:p>
          <a:p>
            <a:r>
              <a:rPr lang="en-US" dirty="0">
                <a:solidFill>
                  <a:schemeClr val="accent1"/>
                </a:solidFill>
              </a:rPr>
              <a:t>2023 special education determination status</a:t>
            </a:r>
            <a:r>
              <a:rPr lang="en-US" dirty="0"/>
              <a:t>:  Meets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6194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0881BA-105B-A919-9D42-6205740462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89234" y="554038"/>
            <a:ext cx="9630560" cy="4680692"/>
          </a:xfrm>
        </p:spPr>
      </p:pic>
    </p:spTree>
    <p:extLst>
      <p:ext uri="{BB962C8B-B14F-4D97-AF65-F5344CB8AC3E}">
        <p14:creationId xmlns:p14="http://schemas.microsoft.com/office/powerpoint/2010/main" val="1845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D74D-CFB1-7F03-814D-96E2181D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344168"/>
            <a:ext cx="10396882" cy="305409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2024 TEXAS ACADEMIC PERFORMANCE REPORT (TAPR)</a:t>
            </a:r>
          </a:p>
        </p:txBody>
      </p:sp>
    </p:spTree>
    <p:extLst>
      <p:ext uri="{BB962C8B-B14F-4D97-AF65-F5344CB8AC3E}">
        <p14:creationId xmlns:p14="http://schemas.microsoft.com/office/powerpoint/2010/main" val="242322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599D-E10A-6813-450E-D4A06E31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Link to 2023-2024 TAPR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3554F-D0D5-B031-E664-489B7CE9C7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hlinkClick r:id="rId2"/>
              </a:rPr>
              <a:t>RCISD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9928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3054-D32E-0023-15B2-815CEAF9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8873"/>
            <a:ext cx="10396882" cy="99686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ALL GRADES/ALL SUBJECTS</a:t>
            </a:r>
            <a:br>
              <a:rPr lang="en-US" sz="3600" dirty="0"/>
            </a:br>
            <a:r>
              <a:rPr lang="en-US" sz="3600" dirty="0"/>
              <a:t>2023 COMPARED TO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DBD98-27AE-6A95-465F-A2EA01AE8A1E}"/>
              </a:ext>
            </a:extLst>
          </p:cNvPr>
          <p:cNvSpPr txBox="1"/>
          <p:nvPr/>
        </p:nvSpPr>
        <p:spPr>
          <a:xfrm>
            <a:off x="10079182" y="5995555"/>
            <a:ext cx="16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PAGES 8-9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FEC3971-31B9-BC33-F000-788083245A5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0025360"/>
              </p:ext>
            </p:extLst>
          </p:nvPr>
        </p:nvGraphicFramePr>
        <p:xfrm>
          <a:off x="262759" y="1115737"/>
          <a:ext cx="11183007" cy="443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33D2F92-9020-53C8-86B3-825D3B4FBF63}"/>
              </a:ext>
            </a:extLst>
          </p:cNvPr>
          <p:cNvSpPr txBox="1"/>
          <p:nvPr/>
        </p:nvSpPr>
        <p:spPr>
          <a:xfrm>
            <a:off x="4067327" y="3429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92412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B3D8-E3EA-F94F-4E67-47E61971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49772"/>
            <a:ext cx="10396882" cy="102738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ALL GRADES/BY SUBJECT</a:t>
            </a:r>
            <a:br>
              <a:rPr lang="en-US" sz="2400" dirty="0"/>
            </a:br>
            <a:r>
              <a:rPr lang="en-US" sz="2400" dirty="0"/>
              <a:t>2023 COMPARED TO 2024 AT THE MEETS GRADE LEVEL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37676D-D1D8-86C5-3D4B-678D2D7FA13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6722329"/>
              </p:ext>
            </p:extLst>
          </p:nvPr>
        </p:nvGraphicFramePr>
        <p:xfrm>
          <a:off x="685800" y="1177159"/>
          <a:ext cx="10780986" cy="419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AC79C7-AF1F-0BB7-4A30-CC95DCCC1E0A}"/>
              </a:ext>
            </a:extLst>
          </p:cNvPr>
          <p:cNvSpPr txBox="1"/>
          <p:nvPr/>
        </p:nvSpPr>
        <p:spPr>
          <a:xfrm>
            <a:off x="1786759" y="194441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1E171-7B55-0EBF-2461-9B1BAE6A7F46}"/>
              </a:ext>
            </a:extLst>
          </p:cNvPr>
          <p:cNvSpPr txBox="1"/>
          <p:nvPr/>
        </p:nvSpPr>
        <p:spPr>
          <a:xfrm>
            <a:off x="10017745" y="5830349"/>
            <a:ext cx="127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TAPR PG 8-9</a:t>
            </a:r>
          </a:p>
        </p:txBody>
      </p:sp>
    </p:spTree>
    <p:extLst>
      <p:ext uri="{BB962C8B-B14F-4D97-AF65-F5344CB8AC3E}">
        <p14:creationId xmlns:p14="http://schemas.microsoft.com/office/powerpoint/2010/main" val="3884069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{D0FB9A00-4DCD-8A41-8FEC-3C2E27D56C73}tf10001077</Template>
  <TotalTime>12911</TotalTime>
  <Words>484</Words>
  <Application>Microsoft Macintosh PowerPoint</Application>
  <PresentationFormat>Widescreen</PresentationFormat>
  <Paragraphs>124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Impact</vt:lpstr>
      <vt:lpstr>Times New Roman</vt:lpstr>
      <vt:lpstr>Main Event</vt:lpstr>
      <vt:lpstr>Roscoe Collegiate I.S.d.</vt:lpstr>
      <vt:lpstr>Components of the  Annual Report</vt:lpstr>
      <vt:lpstr>TAPR Guidelines</vt:lpstr>
      <vt:lpstr>2023-2024 District Accreditation status</vt:lpstr>
      <vt:lpstr>PowerPoint Presentation</vt:lpstr>
      <vt:lpstr>2023 – 2024 TEXAS ACADEMIC PERFORMANCE REPORT (TAPR)</vt:lpstr>
      <vt:lpstr>Link to 2023-2024 TAPR </vt:lpstr>
      <vt:lpstr>ALL GRADES/ALL SUBJECTS 2023 COMPARED TO 2024</vt:lpstr>
      <vt:lpstr>ALL GRADES/BY SUBJECT 2023 COMPARED TO 2024 AT THE MEETS GRADE LEVEL</vt:lpstr>
      <vt:lpstr>2023-2024 PERECNTAGE OF STUDENTS AT MEETS GRADE LEVEL STANDARD COMPARED TO THE STATE AND REGION BY SUBJECT</vt:lpstr>
      <vt:lpstr>2023 – 2024 TAPR STAAR/EOC  DISTRICT Performance RCISD compared to the state at the meets level</vt:lpstr>
      <vt:lpstr>2023 -2024 BILLINGUAL/ENGLISH AS A SECOND LANGUAGE  (CURRENT EB/EL STUDENTS)  DATA SHOWN IS ALL GRADES/ALL SUBJECTS AT MEETS GRADE LEVEL</vt:lpstr>
      <vt:lpstr>BILINGUAL/ESL – CURRENT EB/EL STUDENTS COMPARED TO THE STATE AND REGION IN READING AND MATH 2024</vt:lpstr>
      <vt:lpstr>ATTENDANCE RATE</vt:lpstr>
      <vt:lpstr>4 YEAR GRADUATION RATE: CLASS OF 2023</vt:lpstr>
      <vt:lpstr> 2023 – 2024 Graduate profile</vt:lpstr>
      <vt:lpstr>PowerPoint Presentation</vt:lpstr>
      <vt:lpstr>COLLEGE, CAREER, AND MILITARY READY GRADUATES: CLASS OF 2023</vt:lpstr>
      <vt:lpstr> PEIMS FINANCIAL STANDARD REPORTS  As of February 2025– the state has not released actual Financial Reports </vt:lpstr>
      <vt:lpstr>PowerPoint Presentation</vt:lpstr>
      <vt:lpstr>CAMPUS PERFORMANCE OBJECTIVES</vt:lpstr>
      <vt:lpstr>Violent or criminal incidents</vt:lpstr>
      <vt:lpstr>PowerPoint Presentation</vt:lpstr>
      <vt:lpstr>PowerPoint Presentation</vt:lpstr>
      <vt:lpstr>HB3 Early Childhood Literacy, mathematics, and ccmr board plan and goals</vt:lpstr>
      <vt:lpstr>Tapr glossary</vt:lpstr>
      <vt:lpstr>Resources and availability of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Roscoe Collegiate I.S.d.</dc:title>
  <dc:creator>Microsoft Office User</dc:creator>
  <cp:lastModifiedBy>Microsoft Office User</cp:lastModifiedBy>
  <cp:revision>63</cp:revision>
  <cp:lastPrinted>2025-01-06T19:37:09Z</cp:lastPrinted>
  <dcterms:created xsi:type="dcterms:W3CDTF">2023-02-20T02:27:28Z</dcterms:created>
  <dcterms:modified xsi:type="dcterms:W3CDTF">2025-08-29T15:15:05Z</dcterms:modified>
</cp:coreProperties>
</file>