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29"/>
  </p:notesMasterIdLst>
  <p:sldIdLst>
    <p:sldId id="256" r:id="rId2"/>
    <p:sldId id="259" r:id="rId3"/>
    <p:sldId id="304" r:id="rId4"/>
    <p:sldId id="305" r:id="rId5"/>
    <p:sldId id="261" r:id="rId6"/>
    <p:sldId id="336" r:id="rId7"/>
    <p:sldId id="277" r:id="rId8"/>
    <p:sldId id="335" r:id="rId9"/>
    <p:sldId id="338" r:id="rId10"/>
    <p:sldId id="339" r:id="rId11"/>
    <p:sldId id="337" r:id="rId12"/>
    <p:sldId id="340" r:id="rId13"/>
    <p:sldId id="341" r:id="rId14"/>
    <p:sldId id="342" r:id="rId15"/>
    <p:sldId id="343" r:id="rId16"/>
    <p:sldId id="284" r:id="rId17"/>
    <p:sldId id="344" r:id="rId18"/>
    <p:sldId id="345" r:id="rId19"/>
    <p:sldId id="346" r:id="rId20"/>
    <p:sldId id="347" r:id="rId21"/>
    <p:sldId id="318" r:id="rId22"/>
    <p:sldId id="319" r:id="rId23"/>
    <p:sldId id="320" r:id="rId24"/>
    <p:sldId id="321" r:id="rId25"/>
    <p:sldId id="322" r:id="rId26"/>
    <p:sldId id="32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75"/>
    <p:restoredTop sz="93875"/>
  </p:normalViewPr>
  <p:slideViewPr>
    <p:cSldViewPr snapToGrid="0">
      <p:cViewPr varScale="1">
        <p:scale>
          <a:sx n="123" d="100"/>
          <a:sy n="123" d="100"/>
        </p:scale>
        <p:origin x="1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SUBJECTS/ALL</a:t>
            </a:r>
            <a:r>
              <a:rPr lang="en-US" baseline="0" dirty="0"/>
              <a:t> GRADES COMBINED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APPROACHES</c:v>
                </c:pt>
                <c:pt idx="1">
                  <c:v>MEETS</c:v>
                </c:pt>
                <c:pt idx="2">
                  <c:v>MASTERS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3-C14C-84E1-6EE181CBDB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APPROACHES</c:v>
                </c:pt>
                <c:pt idx="1">
                  <c:v>MEETS</c:v>
                </c:pt>
                <c:pt idx="2">
                  <c:v>MASTERS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</c:v>
                </c:pt>
                <c:pt idx="1">
                  <c:v>17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3-C14C-84E1-6EE181CBD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989039"/>
        <c:axId val="178013279"/>
      </c:barChart>
      <c:catAx>
        <c:axId val="17798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13279"/>
        <c:crosses val="autoZero"/>
        <c:auto val="1"/>
        <c:lblAlgn val="ctr"/>
        <c:lblOffset val="100"/>
        <c:noMultiLvlLbl val="0"/>
      </c:catAx>
      <c:valAx>
        <c:axId val="17801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8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SCIENCCE</c:v>
                </c:pt>
                <c:pt idx="3">
                  <c:v>SOCIAL STUDIES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10</c:v>
                </c:pt>
                <c:pt idx="2">
                  <c:v>11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C-874C-B864-7E774032B5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SCIENCCE</c:v>
                </c:pt>
                <c:pt idx="3">
                  <c:v>SOCIAL STUDIES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27</c:v>
                </c:pt>
                <c:pt idx="1">
                  <c:v>9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8C-874C-B864-7E774032B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8962224"/>
        <c:axId val="406263695"/>
      </c:barChart>
      <c:catAx>
        <c:axId val="110896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263695"/>
        <c:crosses val="autoZero"/>
        <c:auto val="1"/>
        <c:lblAlgn val="ctr"/>
        <c:lblOffset val="100"/>
        <c:noMultiLvlLbl val="0"/>
      </c:catAx>
      <c:valAx>
        <c:axId val="40626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96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RCISD</a:t>
            </a:r>
            <a:r>
              <a:rPr lang="en-US" baseline="0" dirty="0"/>
              <a:t> COMPARED TO THE STATE AND REGION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091558881957106E-2"/>
          <c:y val="0.14574312439133028"/>
          <c:w val="0.94902572883948455"/>
          <c:h val="0.6448838526056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45</c:v>
                </c:pt>
                <c:pt idx="2">
                  <c:v>47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3-EF4B-9B55-33C0CF3E0C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52</c:v>
                </c:pt>
                <c:pt idx="1">
                  <c:v>37</c:v>
                </c:pt>
                <c:pt idx="2">
                  <c:v>44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3-EF4B-9B55-33C0CF3E0C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RCISD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27</c:v>
                </c:pt>
                <c:pt idx="1">
                  <c:v>9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D3-EF4B-9B55-33C0CF3E0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0142752"/>
        <c:axId val="2120144480"/>
      </c:barChart>
      <c:catAx>
        <c:axId val="21201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144480"/>
        <c:crosses val="autoZero"/>
        <c:auto val="1"/>
        <c:lblAlgn val="ctr"/>
        <c:lblOffset val="100"/>
        <c:noMultiLvlLbl val="0"/>
      </c:catAx>
      <c:valAx>
        <c:axId val="21201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14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26317586905179E-2"/>
          <c:y val="4.3326866020942011E-2"/>
          <c:w val="0.94902572883948455"/>
          <c:h val="0.73962992880923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46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4-A944-A9AF-86F320A5A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</c:v>
                </c:pt>
                <c:pt idx="1">
                  <c:v>45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34-A944-A9AF-86F320A5A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973887"/>
        <c:axId val="397741023"/>
      </c:barChart>
      <c:catAx>
        <c:axId val="39797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741023"/>
        <c:crosses val="autoZero"/>
        <c:auto val="1"/>
        <c:lblAlgn val="ctr"/>
        <c:lblOffset val="100"/>
        <c:noMultiLvlLbl val="0"/>
      </c:catAx>
      <c:valAx>
        <c:axId val="39774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97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E-994D-9629-2CCAD6C52A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E-994D-9629-2CCAD6C52A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RCISD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E-994D-9629-2CCAD6C52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371135"/>
        <c:axId val="716605567"/>
      </c:barChart>
      <c:catAx>
        <c:axId val="7163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605567"/>
        <c:crosses val="autoZero"/>
        <c:auto val="1"/>
        <c:lblAlgn val="ctr"/>
        <c:lblOffset val="100"/>
        <c:noMultiLvlLbl val="0"/>
      </c:catAx>
      <c:valAx>
        <c:axId val="71660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3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24179529483063E-2"/>
          <c:y val="4.3326866020942011E-2"/>
          <c:w val="0.94352786689690671"/>
          <c:h val="0.73962992880923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2022 - 2023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95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3-9947-A811-0E6DE2C75D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94</c:v>
                </c:pt>
                <c:pt idx="1">
                  <c:v>95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D3-9947-A811-0E6DE2C75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060847"/>
        <c:axId val="439062575"/>
      </c:barChart>
      <c:catAx>
        <c:axId val="43906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62575"/>
        <c:crosses val="autoZero"/>
        <c:auto val="1"/>
        <c:lblAlgn val="ctr"/>
        <c:lblOffset val="100"/>
        <c:noMultiLvlLbl val="0"/>
      </c:catAx>
      <c:valAx>
        <c:axId val="439062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6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24179529483063E-2"/>
          <c:y val="4.3326866020942011E-2"/>
          <c:w val="0.94352786689690671"/>
          <c:h val="0.73962992880923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GRAUDTED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</c:v>
                </c:pt>
                <c:pt idx="1">
                  <c:v>94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1-D646-A251-85A7F4D57C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DROPPED OUT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1-D646-A251-85A7F4D57C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41-D646-A251-85A7F4D57C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TXCHSE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0.3</c:v>
                </c:pt>
                <c:pt idx="1">
                  <c:v>0.4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1-D646-A251-85A7F4D57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921983"/>
        <c:axId val="358089215"/>
      </c:barChart>
      <c:catAx>
        <c:axId val="357921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89215"/>
        <c:crosses val="autoZero"/>
        <c:auto val="1"/>
        <c:lblAlgn val="ctr"/>
        <c:lblOffset val="100"/>
        <c:noMultiLvlLbl val="0"/>
      </c:catAx>
      <c:valAx>
        <c:axId val="358089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92198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11167922885632E-2"/>
          <c:y val="4.3326866020942011E-2"/>
          <c:w val="0.94352786689690671"/>
          <c:h val="0.73962992880923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2022 - 2023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</c:v>
                </c:pt>
                <c:pt idx="1">
                  <c:v>73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F-BA46-9CEF-DA6E543BF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2023 - 2024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82</c:v>
                </c:pt>
                <c:pt idx="1">
                  <c:v>78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BF-BA46-9CEF-DA6E543BF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4535359"/>
        <c:axId val="1014370143"/>
      </c:barChart>
      <c:catAx>
        <c:axId val="101453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370143"/>
        <c:crosses val="autoZero"/>
        <c:auto val="1"/>
        <c:lblAlgn val="ctr"/>
        <c:lblOffset val="100"/>
        <c:noMultiLvlLbl val="0"/>
      </c:catAx>
      <c:valAx>
        <c:axId val="101437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53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0.21969</cdr:x>
      <cdr:y>0.3105</cdr:y>
    </cdr:from>
    <cdr:to>
      <cdr:x>0.30765</cdr:x>
      <cdr:y>0.58663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4CB109-1365-5350-06D0-39C8540EB849}"/>
            </a:ext>
          </a:extLst>
        </cdr:cNvPr>
        <cdr:cNvSpPr txBox="1"/>
      </cdr:nvSpPr>
      <cdr:spPr>
        <a:xfrm xmlns:a="http://schemas.openxmlformats.org/drawingml/2006/main">
          <a:off x="2283643" y="10282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40</a:t>
          </a:r>
        </a:p>
      </cdr:txBody>
    </cdr:sp>
  </cdr:relSizeAnchor>
  <cdr:relSizeAnchor xmlns:cdr="http://schemas.openxmlformats.org/drawingml/2006/chartDrawing">
    <cdr:from>
      <cdr:x>0.44096</cdr:x>
      <cdr:y>0.54393</cdr:y>
    </cdr:from>
    <cdr:to>
      <cdr:x>0.52893</cdr:x>
      <cdr:y>0.82006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A8EF070-2F6D-B9CB-2360-4ABD1B82EB7C}"/>
            </a:ext>
          </a:extLst>
        </cdr:cNvPr>
        <cdr:cNvSpPr txBox="1"/>
      </cdr:nvSpPr>
      <cdr:spPr>
        <a:xfrm xmlns:a="http://schemas.openxmlformats.org/drawingml/2006/main">
          <a:off x="4583784" y="18012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18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0.64994</cdr:x>
      <cdr:y>0.50569</cdr:y>
    </cdr:from>
    <cdr:to>
      <cdr:x>0.73791</cdr:x>
      <cdr:y>0.78182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891378F-B901-AA1B-AD40-D54EE72BF4B5}"/>
            </a:ext>
          </a:extLst>
        </cdr:cNvPr>
        <cdr:cNvSpPr txBox="1"/>
      </cdr:nvSpPr>
      <cdr:spPr>
        <a:xfrm xmlns:a="http://schemas.openxmlformats.org/drawingml/2006/main">
          <a:off x="6756109" y="16746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11</a:t>
          </a:r>
        </a:p>
      </cdr:txBody>
    </cdr:sp>
  </cdr:relSizeAnchor>
  <cdr:relSizeAnchor xmlns:cdr="http://schemas.openxmlformats.org/drawingml/2006/chartDrawing">
    <cdr:from>
      <cdr:x>0.76834</cdr:x>
      <cdr:y>0.09416</cdr:y>
    </cdr:from>
    <cdr:to>
      <cdr:x>0.85631</cdr:x>
      <cdr:y>0.37028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CFEE001-773F-F818-FFEF-4B730CCFFF19}"/>
            </a:ext>
          </a:extLst>
        </cdr:cNvPr>
        <cdr:cNvSpPr txBox="1"/>
      </cdr:nvSpPr>
      <cdr:spPr>
        <a:xfrm xmlns:a="http://schemas.openxmlformats.org/drawingml/2006/main">
          <a:off x="7986860" y="3118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42</a:t>
          </a:r>
        </a:p>
      </cdr:txBody>
    </cdr:sp>
  </cdr:relSizeAnchor>
  <cdr:relSizeAnchor xmlns:cdr="http://schemas.openxmlformats.org/drawingml/2006/chartDrawing">
    <cdr:from>
      <cdr:x>0.88481</cdr:x>
      <cdr:y>0.50032</cdr:y>
    </cdr:from>
    <cdr:to>
      <cdr:x>0.97278</cdr:x>
      <cdr:y>0.77644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6244A2D-D638-7278-48D3-C5E098D96D88}"/>
            </a:ext>
          </a:extLst>
        </cdr:cNvPr>
        <cdr:cNvSpPr txBox="1"/>
      </cdr:nvSpPr>
      <cdr:spPr>
        <a:xfrm xmlns:a="http://schemas.openxmlformats.org/drawingml/2006/main">
          <a:off x="9197578" y="16568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11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0.43032</cdr:x>
      <cdr:y>0.6029</cdr:y>
    </cdr:from>
    <cdr:to>
      <cdr:x>0.51829</cdr:x>
      <cdr:y>0.87903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2830E6-E521-BC6A-C514-37507447F72E}"/>
            </a:ext>
          </a:extLst>
        </cdr:cNvPr>
        <cdr:cNvSpPr txBox="1"/>
      </cdr:nvSpPr>
      <cdr:spPr>
        <a:xfrm xmlns:a="http://schemas.openxmlformats.org/drawingml/2006/main">
          <a:off x="4473166" y="19965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9</a:t>
          </a:r>
        </a:p>
      </cdr:txBody>
    </cdr:sp>
  </cdr:relSizeAnchor>
  <cdr:relSizeAnchor xmlns:cdr="http://schemas.openxmlformats.org/drawingml/2006/chartDrawing">
    <cdr:from>
      <cdr:x>0.60663</cdr:x>
      <cdr:y>0.22378</cdr:y>
    </cdr:from>
    <cdr:to>
      <cdr:x>0.69459</cdr:x>
      <cdr:y>0.4999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4303FAE-E4CF-C515-58A9-CC648C052A18}"/>
            </a:ext>
          </a:extLst>
        </cdr:cNvPr>
        <cdr:cNvSpPr txBox="1"/>
      </cdr:nvSpPr>
      <cdr:spPr>
        <a:xfrm xmlns:a="http://schemas.openxmlformats.org/drawingml/2006/main">
          <a:off x="6305873" y="7410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0.60663</cdr:x>
      <cdr:y>0.22598</cdr:y>
    </cdr:from>
    <cdr:to>
      <cdr:x>0.69459</cdr:x>
      <cdr:y>0.5021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AA92646-95A2-7135-5E5B-35C6EE32B4B3}"/>
            </a:ext>
          </a:extLst>
        </cdr:cNvPr>
        <cdr:cNvSpPr txBox="1"/>
      </cdr:nvSpPr>
      <cdr:spPr>
        <a:xfrm xmlns:a="http://schemas.openxmlformats.org/drawingml/2006/main">
          <a:off x="6305873" y="7483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44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0.7502</cdr:x>
      <cdr:y>0.45284</cdr:y>
    </cdr:from>
    <cdr:to>
      <cdr:x>0.83817</cdr:x>
      <cdr:y>0.72896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E8CC266-3A20-6185-A570-318514C6C2A2}"/>
            </a:ext>
          </a:extLst>
        </cdr:cNvPr>
        <cdr:cNvSpPr txBox="1"/>
      </cdr:nvSpPr>
      <cdr:spPr>
        <a:xfrm xmlns:a="http://schemas.openxmlformats.org/drawingml/2006/main">
          <a:off x="7798324" y="14995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18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0.21392</cdr:x>
      <cdr:y>0.65388</cdr:y>
    </cdr:from>
    <cdr:to>
      <cdr:x>0.30188</cdr:x>
      <cdr:y>0.93001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C88FB1A-FA05-0AF4-0840-1BF5BD6BA314}"/>
            </a:ext>
          </a:extLst>
        </cdr:cNvPr>
        <cdr:cNvSpPr txBox="1"/>
      </cdr:nvSpPr>
      <cdr:spPr>
        <a:xfrm xmlns:a="http://schemas.openxmlformats.org/drawingml/2006/main">
          <a:off x="2223655" y="2165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3</a:t>
          </a:r>
        </a:p>
      </cdr:txBody>
    </cdr:sp>
  </cdr:relSizeAnchor>
  <cdr:relSizeAnchor xmlns:cdr="http://schemas.openxmlformats.org/drawingml/2006/chartDrawing">
    <cdr:from>
      <cdr:x>0.25571</cdr:x>
      <cdr:y>0.67442</cdr:y>
    </cdr:from>
    <cdr:to>
      <cdr:x>0.34367</cdr:x>
      <cdr:y>0.95054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5211972-E4E8-3F9F-F65A-918BBAC2A9AB}"/>
            </a:ext>
          </a:extLst>
        </cdr:cNvPr>
        <cdr:cNvSpPr txBox="1"/>
      </cdr:nvSpPr>
      <cdr:spPr>
        <a:xfrm xmlns:a="http://schemas.openxmlformats.org/drawingml/2006/main">
          <a:off x="2658046" y="223334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0.3</a:t>
          </a:r>
        </a:p>
      </cdr:txBody>
    </cdr:sp>
  </cdr:relSizeAnchor>
  <cdr:relSizeAnchor xmlns:cdr="http://schemas.openxmlformats.org/drawingml/2006/chartDrawing">
    <cdr:from>
      <cdr:x>0.56359</cdr:x>
      <cdr:y>0.67128</cdr:y>
    </cdr:from>
    <cdr:to>
      <cdr:x>0.65155</cdr:x>
      <cdr:y>0.9474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1CFEC46-29B2-B5ED-3111-4756A2C32275}"/>
            </a:ext>
          </a:extLst>
        </cdr:cNvPr>
        <cdr:cNvSpPr txBox="1"/>
      </cdr:nvSpPr>
      <cdr:spPr>
        <a:xfrm xmlns:a="http://schemas.openxmlformats.org/drawingml/2006/main">
          <a:off x="5858446" y="22229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0.4</a:t>
          </a:r>
        </a:p>
      </cdr:txBody>
    </cdr:sp>
  </cdr:relSizeAnchor>
  <cdr:relSizeAnchor xmlns:cdr="http://schemas.openxmlformats.org/drawingml/2006/chartDrawing">
    <cdr:from>
      <cdr:x>0.84267</cdr:x>
      <cdr:y>0.65388</cdr:y>
    </cdr:from>
    <cdr:to>
      <cdr:x>0.93064</cdr:x>
      <cdr:y>0.93001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AF8DD6B-9AE8-492A-97BD-A6C69BE92B89}"/>
            </a:ext>
          </a:extLst>
        </cdr:cNvPr>
        <cdr:cNvSpPr txBox="1"/>
      </cdr:nvSpPr>
      <cdr:spPr>
        <a:xfrm xmlns:a="http://schemas.openxmlformats.org/drawingml/2006/main">
          <a:off x="8759536" y="2165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62C8-2EC1-AC4F-AE62-2220171911FB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72FB-2726-104F-999B-C04AA8650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1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9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538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8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6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98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4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13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1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6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5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7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7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63D628-E6BB-A34B-8030-70418AB61B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ptsvr1.tea.texas.gov/perfreport/tapr/2024/glossary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ptsvr1.tea.texas.gov/perfreport/tapr/2025/tapr-guidelines-2025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ptsvr1.tea.texas.gov/perfreport/tapr/tapr_srch.html?year=2025&amp;lev=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CA06DBB-2F65-BA63-92E0-BB2DF10A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0400" y="254024"/>
            <a:ext cx="9755187" cy="1824623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7030A0"/>
                </a:solidFill>
              </a:rPr>
              <a:t>Roscoe Collegiate I.S.d.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2B53DC6-1C77-9531-EE6E-9523ABB64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75020" y="1998467"/>
            <a:ext cx="9755187" cy="2436914"/>
          </a:xfrm>
        </p:spPr>
        <p:txBody>
          <a:bodyPr/>
          <a:lstStyle/>
          <a:p>
            <a:r>
              <a:rPr lang="en-US" sz="4000" dirty="0"/>
              <a:t>2024 – 2025 District Annual Report</a:t>
            </a:r>
          </a:p>
          <a:p>
            <a:r>
              <a:rPr lang="en-US" sz="4000" dirty="0"/>
              <a:t>PUBLIC HEARING</a:t>
            </a:r>
          </a:p>
          <a:p>
            <a:r>
              <a:rPr lang="en-US" sz="4000" dirty="0"/>
              <a:t>March 23 , 2026</a:t>
            </a:r>
            <a:endParaRPr lang="en-US" sz="1200" dirty="0"/>
          </a:p>
          <a:p>
            <a:endParaRPr lang="en-US" sz="36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2000" dirty="0"/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6F186-E7C1-4950-733A-39795C22D548}"/>
              </a:ext>
            </a:extLst>
          </p:cNvPr>
          <p:cNvSpPr txBox="1"/>
          <p:nvPr/>
        </p:nvSpPr>
        <p:spPr>
          <a:xfrm>
            <a:off x="-236306" y="2219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0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862-A3AA-C678-E4BB-B8319129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ALL GRADES/BY SUBJECT</a:t>
            </a:r>
            <a:br>
              <a:rPr lang="en-US" sz="3200" dirty="0"/>
            </a:br>
            <a:r>
              <a:rPr lang="en-US" sz="3200" dirty="0"/>
              <a:t>2024 COMPARED TO 2025 AT THE MEETS GRADE LEVEL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7D6-50BB-C511-0242-52DD76ED942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1631344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83C010-C9A1-B49C-D23C-A28AF2C1E92C}"/>
              </a:ext>
            </a:extLst>
          </p:cNvPr>
          <p:cNvSpPr txBox="1"/>
          <p:nvPr/>
        </p:nvSpPr>
        <p:spPr>
          <a:xfrm>
            <a:off x="1677971" y="28374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7DF90-DEE8-2E58-CC77-A01AFA7B88C2}"/>
              </a:ext>
            </a:extLst>
          </p:cNvPr>
          <p:cNvSpPr txBox="1"/>
          <p:nvPr/>
        </p:nvSpPr>
        <p:spPr>
          <a:xfrm>
            <a:off x="2450969" y="28374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02465-FDB9-352E-BF2D-D2E3CEE9D191}"/>
              </a:ext>
            </a:extLst>
          </p:cNvPr>
          <p:cNvSpPr txBox="1"/>
          <p:nvPr/>
        </p:nvSpPr>
        <p:spPr>
          <a:xfrm>
            <a:off x="4242062" y="380842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981EC-FCCF-041B-BEC9-79D6D465DC30}"/>
              </a:ext>
            </a:extLst>
          </p:cNvPr>
          <p:cNvSpPr txBox="1"/>
          <p:nvPr/>
        </p:nvSpPr>
        <p:spPr>
          <a:xfrm>
            <a:off x="4986779" y="380842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8E0FA-2C2E-2097-B937-9DCD57C3C3B2}"/>
              </a:ext>
            </a:extLst>
          </p:cNvPr>
          <p:cNvSpPr txBox="1"/>
          <p:nvPr/>
        </p:nvSpPr>
        <p:spPr>
          <a:xfrm>
            <a:off x="6645896" y="3719512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8072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EA9-F476-0EA9-F684-973BAD8E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2024 – 2025 PERCENTAGE OF STUDENTS AT MEETS GRADE LEVEL STANDARD COMPARED TO THE STATE AND REGION BY SUBJECT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B18403-1E2B-FD73-2F4C-D90B5BD0B6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4130029"/>
              </p:ext>
            </p:extLst>
          </p:nvPr>
        </p:nvGraphicFramePr>
        <p:xfrm>
          <a:off x="685801" y="2140472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1E4632-1DE0-F793-B95F-2B8B6C45A184}"/>
              </a:ext>
            </a:extLst>
          </p:cNvPr>
          <p:cNvSpPr txBox="1"/>
          <p:nvPr/>
        </p:nvSpPr>
        <p:spPr>
          <a:xfrm>
            <a:off x="1510018" y="244958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1A2E5-ADCE-0FCE-A50D-73C36A8A758A}"/>
              </a:ext>
            </a:extLst>
          </p:cNvPr>
          <p:cNvSpPr txBox="1"/>
          <p:nvPr/>
        </p:nvSpPr>
        <p:spPr>
          <a:xfrm>
            <a:off x="2046914" y="2466471"/>
            <a:ext cx="42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5F011-2EEB-A9B7-A771-8783DF9DFB8E}"/>
              </a:ext>
            </a:extLst>
          </p:cNvPr>
          <p:cNvSpPr txBox="1"/>
          <p:nvPr/>
        </p:nvSpPr>
        <p:spPr>
          <a:xfrm>
            <a:off x="2676087" y="3426903"/>
            <a:ext cx="46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59ED5-95B2-B2B3-60EE-E0E791793809}"/>
              </a:ext>
            </a:extLst>
          </p:cNvPr>
          <p:cNvSpPr txBox="1"/>
          <p:nvPr/>
        </p:nvSpPr>
        <p:spPr>
          <a:xfrm>
            <a:off x="3959605" y="281891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E0BC1-2353-9AA7-0C47-B026133B2AD4}"/>
              </a:ext>
            </a:extLst>
          </p:cNvPr>
          <p:cNvSpPr txBox="1"/>
          <p:nvPr/>
        </p:nvSpPr>
        <p:spPr>
          <a:xfrm>
            <a:off x="4555222" y="3057571"/>
            <a:ext cx="39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75591-A1BA-02A7-BFBF-064F093DEE99}"/>
              </a:ext>
            </a:extLst>
          </p:cNvPr>
          <p:cNvSpPr txBox="1"/>
          <p:nvPr/>
        </p:nvSpPr>
        <p:spPr>
          <a:xfrm>
            <a:off x="6459523" y="2696844"/>
            <a:ext cx="38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0B888-C375-11A1-319F-F8D38F8537F9}"/>
              </a:ext>
            </a:extLst>
          </p:cNvPr>
          <p:cNvSpPr txBox="1"/>
          <p:nvPr/>
        </p:nvSpPr>
        <p:spPr>
          <a:xfrm>
            <a:off x="7541703" y="406866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4DA683-0D4D-96F2-C23D-3573EF228771}"/>
              </a:ext>
            </a:extLst>
          </p:cNvPr>
          <p:cNvSpPr txBox="1"/>
          <p:nvPr/>
        </p:nvSpPr>
        <p:spPr>
          <a:xfrm>
            <a:off x="10083567" y="4068661"/>
            <a:ext cx="42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D5821-33EE-AB47-67FD-F915509E3916}"/>
              </a:ext>
            </a:extLst>
          </p:cNvPr>
          <p:cNvSpPr txBox="1"/>
          <p:nvPr/>
        </p:nvSpPr>
        <p:spPr>
          <a:xfrm>
            <a:off x="9479561" y="2722227"/>
            <a:ext cx="38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1756A-5943-355E-ECB2-9A5E8CF94882}"/>
              </a:ext>
            </a:extLst>
          </p:cNvPr>
          <p:cNvSpPr txBox="1"/>
          <p:nvPr/>
        </p:nvSpPr>
        <p:spPr>
          <a:xfrm>
            <a:off x="8967831" y="265113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49607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EF82-D1BF-2CE7-3C7D-A93D375A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86562"/>
            <a:ext cx="10396882" cy="13512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2024 – 2025 BILINGUAL/ENGLISH AS A SECOND LANGUAGE</a:t>
            </a:r>
            <a:br>
              <a:rPr lang="en-US" sz="3200" dirty="0"/>
            </a:br>
            <a:r>
              <a:rPr lang="en-US" sz="3200" dirty="0"/>
              <a:t>CURRENT EB/EL STUDENTS</a:t>
            </a:r>
            <a:br>
              <a:rPr lang="en-US" sz="3200" dirty="0"/>
            </a:br>
            <a:r>
              <a:rPr lang="en-US" sz="3200" dirty="0"/>
              <a:t>DATA SHOWN IS ALL GRADES/ALL SUBJECTS AT MEETS GRADE LEVEL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00E4BF-EAB5-4C0A-325D-3F04EA19077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6613984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F38A0A-63F4-FA15-EEFE-008E7B5D4F3A}"/>
              </a:ext>
            </a:extLst>
          </p:cNvPr>
          <p:cNvSpPr txBox="1"/>
          <p:nvPr/>
        </p:nvSpPr>
        <p:spPr>
          <a:xfrm>
            <a:off x="2083324" y="228128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4DA64-11F2-AB17-577C-C20B5516E451}"/>
              </a:ext>
            </a:extLst>
          </p:cNvPr>
          <p:cNvSpPr txBox="1"/>
          <p:nvPr/>
        </p:nvSpPr>
        <p:spPr>
          <a:xfrm>
            <a:off x="3026004" y="228128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A456C-D866-CBB0-414B-1F1B1628AB86}"/>
              </a:ext>
            </a:extLst>
          </p:cNvPr>
          <p:cNvSpPr txBox="1"/>
          <p:nvPr/>
        </p:nvSpPr>
        <p:spPr>
          <a:xfrm>
            <a:off x="5297864" y="240383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AAC32-4733-81B3-B1F7-EB787468922E}"/>
              </a:ext>
            </a:extLst>
          </p:cNvPr>
          <p:cNvSpPr txBox="1"/>
          <p:nvPr/>
        </p:nvSpPr>
        <p:spPr>
          <a:xfrm>
            <a:off x="6363093" y="246982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F997F-F4B5-84E7-4D3F-4F5D1DF410B9}"/>
              </a:ext>
            </a:extLst>
          </p:cNvPr>
          <p:cNvSpPr txBox="1"/>
          <p:nvPr/>
        </p:nvSpPr>
        <p:spPr>
          <a:xfrm>
            <a:off x="9483365" y="362932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1727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48B1-72E5-6C1F-797C-BEC8B004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BILINGUAL/ESL – CURRENT EB/EL STUDENTS</a:t>
            </a:r>
            <a:br>
              <a:rPr lang="en-US" sz="3200" dirty="0"/>
            </a:br>
            <a:r>
              <a:rPr lang="en-US" sz="3200" dirty="0"/>
              <a:t>COMPARED TO THE STATE AND REGION IN READING AND MATH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35C185-C730-5A65-8586-4716535C066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88968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BF32C2-0F84-9B61-6C9C-8A13EA1FFDDA}"/>
              </a:ext>
            </a:extLst>
          </p:cNvPr>
          <p:cNvSpPr txBox="1"/>
          <p:nvPr/>
        </p:nvSpPr>
        <p:spPr>
          <a:xfrm>
            <a:off x="2281287" y="213045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5609F-583A-A60B-982D-F86B1E5A5297}"/>
              </a:ext>
            </a:extLst>
          </p:cNvPr>
          <p:cNvSpPr txBox="1"/>
          <p:nvPr/>
        </p:nvSpPr>
        <p:spPr>
          <a:xfrm>
            <a:off x="3393649" y="2149311"/>
            <a:ext cx="41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CD266-9B85-B088-0078-F256674A0E74}"/>
              </a:ext>
            </a:extLst>
          </p:cNvPr>
          <p:cNvSpPr txBox="1"/>
          <p:nvPr/>
        </p:nvSpPr>
        <p:spPr>
          <a:xfrm>
            <a:off x="4487159" y="325224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F4B42-F5C8-71C2-17F5-939203F0E4EA}"/>
              </a:ext>
            </a:extLst>
          </p:cNvPr>
          <p:cNvSpPr txBox="1"/>
          <p:nvPr/>
        </p:nvSpPr>
        <p:spPr>
          <a:xfrm>
            <a:off x="7220932" y="249979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CC8DD-6217-E29F-557E-F33ABDE78527}"/>
              </a:ext>
            </a:extLst>
          </p:cNvPr>
          <p:cNvSpPr txBox="1"/>
          <p:nvPr/>
        </p:nvSpPr>
        <p:spPr>
          <a:xfrm>
            <a:off x="8295588" y="2809188"/>
            <a:ext cx="39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DA187-6DD9-4076-C210-C60815A6E6AB}"/>
              </a:ext>
            </a:extLst>
          </p:cNvPr>
          <p:cNvSpPr txBox="1"/>
          <p:nvPr/>
        </p:nvSpPr>
        <p:spPr>
          <a:xfrm>
            <a:off x="9445658" y="39498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304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CB90-656B-EF7B-0AC8-5D494C94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ATTENDANCE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B38E43-F54C-25B3-0D70-E11C4298AB4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149276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A2596D-45CA-A146-3BDB-4C238164459A}"/>
              </a:ext>
            </a:extLst>
          </p:cNvPr>
          <p:cNvSpPr txBox="1"/>
          <p:nvPr/>
        </p:nvSpPr>
        <p:spPr>
          <a:xfrm>
            <a:off x="2064470" y="34290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0933E-DBFA-625D-D92C-EA0BF7857C8B}"/>
              </a:ext>
            </a:extLst>
          </p:cNvPr>
          <p:cNvSpPr txBox="1"/>
          <p:nvPr/>
        </p:nvSpPr>
        <p:spPr>
          <a:xfrm>
            <a:off x="3157979" y="326167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0FEAC-FAFD-F74F-339C-E7EEF3575401}"/>
              </a:ext>
            </a:extLst>
          </p:cNvPr>
          <p:cNvSpPr txBox="1"/>
          <p:nvPr/>
        </p:nvSpPr>
        <p:spPr>
          <a:xfrm>
            <a:off x="5326144" y="312969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8160-ABED-B119-B4CD-2A4227161CCA}"/>
              </a:ext>
            </a:extLst>
          </p:cNvPr>
          <p:cNvSpPr txBox="1"/>
          <p:nvPr/>
        </p:nvSpPr>
        <p:spPr>
          <a:xfrm>
            <a:off x="6216160" y="312969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1BC5C-BDF3-4259-13A8-63ACAD7ECE96}"/>
              </a:ext>
            </a:extLst>
          </p:cNvPr>
          <p:cNvSpPr txBox="1"/>
          <p:nvPr/>
        </p:nvSpPr>
        <p:spPr>
          <a:xfrm>
            <a:off x="8578392" y="294503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C2A80-B113-1349-3070-0BF8B4654404}"/>
              </a:ext>
            </a:extLst>
          </p:cNvPr>
          <p:cNvSpPr txBox="1"/>
          <p:nvPr/>
        </p:nvSpPr>
        <p:spPr>
          <a:xfrm>
            <a:off x="9407951" y="223415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23511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0B47-FBE2-96ED-6851-3070F84C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4 YEAR GRADUATION RATE: CLASS OF 2024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AC7748-6153-4046-D0B5-56731F55E91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832514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08F0245-948B-FDCF-0D97-AA8EC3723951}"/>
              </a:ext>
            </a:extLst>
          </p:cNvPr>
          <p:cNvSpPr txBox="1"/>
          <p:nvPr/>
        </p:nvSpPr>
        <p:spPr>
          <a:xfrm>
            <a:off x="1537855" y="233795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DD5F3-1CE9-20F0-CB89-1087FC5E4654}"/>
              </a:ext>
            </a:extLst>
          </p:cNvPr>
          <p:cNvSpPr txBox="1"/>
          <p:nvPr/>
        </p:nvSpPr>
        <p:spPr>
          <a:xfrm>
            <a:off x="4914900" y="233795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A27BB-EF6B-9FE4-13B4-61E47B326138}"/>
              </a:ext>
            </a:extLst>
          </p:cNvPr>
          <p:cNvSpPr txBox="1"/>
          <p:nvPr/>
        </p:nvSpPr>
        <p:spPr>
          <a:xfrm>
            <a:off x="8102629" y="233795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DC7B4-68B5-BDEB-C58C-8B8C21109B65}"/>
              </a:ext>
            </a:extLst>
          </p:cNvPr>
          <p:cNvSpPr txBox="1"/>
          <p:nvPr/>
        </p:nvSpPr>
        <p:spPr>
          <a:xfrm>
            <a:off x="2317173" y="408362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73515-D638-3D1A-D289-1A7A74544561}"/>
              </a:ext>
            </a:extLst>
          </p:cNvPr>
          <p:cNvSpPr txBox="1"/>
          <p:nvPr/>
        </p:nvSpPr>
        <p:spPr>
          <a:xfrm>
            <a:off x="5517573" y="42291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E8907-1C53-1F99-EA44-43D6150E62F4}"/>
              </a:ext>
            </a:extLst>
          </p:cNvPr>
          <p:cNvSpPr txBox="1"/>
          <p:nvPr/>
        </p:nvSpPr>
        <p:spPr>
          <a:xfrm>
            <a:off x="9008918" y="42682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5B3F3C-EFFD-A0E3-DC85-2BB1B0B0C47F}"/>
              </a:ext>
            </a:extLst>
          </p:cNvPr>
          <p:cNvSpPr txBox="1"/>
          <p:nvPr/>
        </p:nvSpPr>
        <p:spPr>
          <a:xfrm>
            <a:off x="5959584" y="4268293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4F668-C1BF-85DB-3F79-AB64A5BB440D}"/>
              </a:ext>
            </a:extLst>
          </p:cNvPr>
          <p:cNvSpPr txBox="1"/>
          <p:nvPr/>
        </p:nvSpPr>
        <p:spPr>
          <a:xfrm>
            <a:off x="10027227" y="42291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323616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BBF0-8CE1-4FDB-D32E-B1AB6D04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2024 – 2025 Graduate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8378-B6C2-1D12-F911-5A68514117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graduates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ethnicity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graduation type</a:t>
            </a:r>
          </a:p>
        </p:txBody>
      </p:sp>
    </p:spTree>
    <p:extLst>
      <p:ext uri="{BB962C8B-B14F-4D97-AF65-F5344CB8AC3E}">
        <p14:creationId xmlns:p14="http://schemas.microsoft.com/office/powerpoint/2010/main" val="46075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AB4E6-3624-A95A-276F-7F6778932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1" y="114300"/>
            <a:ext cx="11201399" cy="54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3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BA96-9835-4F2A-F90A-80258454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College, career, and military ready graduates: </a:t>
            </a:r>
            <a:br>
              <a:rPr lang="en-US" sz="3200" dirty="0"/>
            </a:br>
            <a:r>
              <a:rPr lang="en-US" sz="3200" dirty="0"/>
              <a:t>class of 2024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020E26-929A-DE63-8BF6-37B53E8C146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109818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4514FA-E7AD-0534-15BA-31BEFBE91299}"/>
              </a:ext>
            </a:extLst>
          </p:cNvPr>
          <p:cNvSpPr txBox="1"/>
          <p:nvPr/>
        </p:nvSpPr>
        <p:spPr>
          <a:xfrm>
            <a:off x="2078182" y="27432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797D4-E53F-6091-68D5-88E3BC8C592C}"/>
              </a:ext>
            </a:extLst>
          </p:cNvPr>
          <p:cNvSpPr txBox="1"/>
          <p:nvPr/>
        </p:nvSpPr>
        <p:spPr>
          <a:xfrm>
            <a:off x="3016626" y="2628900"/>
            <a:ext cx="57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8117A-A81F-49B3-E9FB-4735B3E06D55}"/>
              </a:ext>
            </a:extLst>
          </p:cNvPr>
          <p:cNvSpPr txBox="1"/>
          <p:nvPr/>
        </p:nvSpPr>
        <p:spPr>
          <a:xfrm>
            <a:off x="5340927" y="2743200"/>
            <a:ext cx="39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431A0-8962-56C4-B857-DA0F1B51193B}"/>
              </a:ext>
            </a:extLst>
          </p:cNvPr>
          <p:cNvSpPr txBox="1"/>
          <p:nvPr/>
        </p:nvSpPr>
        <p:spPr>
          <a:xfrm>
            <a:off x="6338455" y="27432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622A2-8BA9-0E75-5D1F-929E0058E3E3}"/>
              </a:ext>
            </a:extLst>
          </p:cNvPr>
          <p:cNvSpPr txBox="1"/>
          <p:nvPr/>
        </p:nvSpPr>
        <p:spPr>
          <a:xfrm>
            <a:off x="8603288" y="234834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30D0C-B703-B460-A99D-4AFEBCB11EDF}"/>
              </a:ext>
            </a:extLst>
          </p:cNvPr>
          <p:cNvSpPr txBox="1"/>
          <p:nvPr/>
        </p:nvSpPr>
        <p:spPr>
          <a:xfrm>
            <a:off x="9507681" y="23738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211050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6F46-1748-0ED1-A8E8-5DE4B4DB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6028"/>
            <a:ext cx="10396882" cy="141173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PEIMS FINANCIAL STANDARD REPORT</a:t>
            </a:r>
            <a:br>
              <a:rPr lang="en-US" sz="3200" dirty="0"/>
            </a:br>
            <a:r>
              <a:rPr lang="en-US" sz="3200" dirty="0"/>
              <a:t>AS OF MARCH 2026 THE STATE HAS NOT RELEASED </a:t>
            </a:r>
            <a:br>
              <a:rPr lang="en-US" sz="3200" dirty="0"/>
            </a:br>
            <a:r>
              <a:rPr lang="en-US" sz="3200" dirty="0">
                <a:solidFill>
                  <a:schemeClr val="tx1"/>
                </a:solidFill>
              </a:rPr>
              <a:t>ACTUAL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FINANCIAL REPORTS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2C4AE-46BE-BFB4-D04E-8D6D43C7D60D}"/>
              </a:ext>
            </a:extLst>
          </p:cNvPr>
          <p:cNvSpPr txBox="1"/>
          <p:nvPr/>
        </p:nvSpPr>
        <p:spPr>
          <a:xfrm>
            <a:off x="235719" y="2081675"/>
            <a:ext cx="7340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BASED ON THE FINANCIAL AUDIT</a:t>
            </a:r>
          </a:p>
          <a:p>
            <a:r>
              <a:rPr lang="en-US" sz="3200" dirty="0"/>
              <a:t>END OF JUNE 2025</a:t>
            </a:r>
          </a:p>
          <a:p>
            <a:endParaRPr lang="en-US" sz="3200" dirty="0"/>
          </a:p>
          <a:p>
            <a:r>
              <a:rPr lang="en-US" sz="3200" dirty="0"/>
              <a:t>TOTAL REVENUES - $160,288,122</a:t>
            </a:r>
          </a:p>
          <a:p>
            <a:r>
              <a:rPr lang="en-US" sz="3200" dirty="0"/>
              <a:t>TOTAL EXPENDITURES - $147,870,136</a:t>
            </a:r>
          </a:p>
          <a:p>
            <a:r>
              <a:rPr lang="en-US" sz="3200" dirty="0"/>
              <a:t>TOTAL FUND BALANCE -$33,462,897</a:t>
            </a:r>
          </a:p>
        </p:txBody>
      </p:sp>
    </p:spTree>
    <p:extLst>
      <p:ext uri="{BB962C8B-B14F-4D97-AF65-F5344CB8AC3E}">
        <p14:creationId xmlns:p14="http://schemas.microsoft.com/office/powerpoint/2010/main" val="129728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9D42-AB99-55C4-C289-D587A5B9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Components of the  Annual Report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EA742-4F91-6C5C-A850-AB09E51D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98" y="1828393"/>
            <a:ext cx="10075685" cy="32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9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3EC8E6-77BF-A9BD-FBD5-213C00C7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91" y="0"/>
            <a:ext cx="9611591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1503C-A298-6C19-27E9-1A729591AD0E}"/>
              </a:ext>
            </a:extLst>
          </p:cNvPr>
          <p:cNvSpPr txBox="1"/>
          <p:nvPr/>
        </p:nvSpPr>
        <p:spPr>
          <a:xfrm>
            <a:off x="4202884" y="5763237"/>
            <a:ext cx="515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EXIBIT C-3 ANNUAL FINANCIAL AND COMPLIANCE REPORT</a:t>
            </a:r>
          </a:p>
        </p:txBody>
      </p:sp>
    </p:spTree>
    <p:extLst>
      <p:ext uri="{BB962C8B-B14F-4D97-AF65-F5344CB8AC3E}">
        <p14:creationId xmlns:p14="http://schemas.microsoft.com/office/powerpoint/2010/main" val="48896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8797-946E-5AC2-6B33-C9C667FD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5937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CAMPUS PERFORMANCE OBJECTIVES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57E4D3-4016-6CEE-C8EF-A6E3CBA4F3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1837765"/>
            <a:ext cx="10394950" cy="3482333"/>
          </a:xfrm>
        </p:spPr>
      </p:pic>
    </p:spTree>
    <p:extLst>
      <p:ext uri="{BB962C8B-B14F-4D97-AF65-F5344CB8AC3E}">
        <p14:creationId xmlns:p14="http://schemas.microsoft.com/office/powerpoint/2010/main" val="256143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3B5A-F9A0-859C-B321-0EADF282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65176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Violent or criminal incidents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20C81-AD0C-ACD0-E454-5C547C78B0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2459" y="1615695"/>
            <a:ext cx="9300685" cy="32763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A5B63-0D75-EA2D-C920-C80B40A862E2}"/>
              </a:ext>
            </a:extLst>
          </p:cNvPr>
          <p:cNvSpPr txBox="1"/>
          <p:nvPr/>
        </p:nvSpPr>
        <p:spPr>
          <a:xfrm>
            <a:off x="1024129" y="4992624"/>
            <a:ext cx="1050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** The district’s report is available for review at each campus and at central office.</a:t>
            </a:r>
          </a:p>
        </p:txBody>
      </p:sp>
    </p:spTree>
    <p:extLst>
      <p:ext uri="{BB962C8B-B14F-4D97-AF65-F5344CB8AC3E}">
        <p14:creationId xmlns:p14="http://schemas.microsoft.com/office/powerpoint/2010/main" val="333243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367CB-8411-4CE2-3D8F-543D9215D0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48" y="228600"/>
            <a:ext cx="11128247" cy="48371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6463FA-66D4-EF43-21F0-53D96B5D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5819648"/>
            <a:ext cx="10177272" cy="52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AC8B9-808D-95B5-1A36-A757350432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3941" y="1679702"/>
            <a:ext cx="7653996" cy="3311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A3920-6DA2-A686-475C-708CD40CD93F}"/>
              </a:ext>
            </a:extLst>
          </p:cNvPr>
          <p:cNvSpPr txBox="1"/>
          <p:nvPr/>
        </p:nvSpPr>
        <p:spPr>
          <a:xfrm>
            <a:off x="566928" y="786384"/>
            <a:ext cx="1023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required by TEA, the RCISD has taken the following steps prior to the start of the 2025 – 2026 school year:</a:t>
            </a:r>
          </a:p>
        </p:txBody>
      </p:sp>
    </p:spTree>
    <p:extLst>
      <p:ext uri="{BB962C8B-B14F-4D97-AF65-F5344CB8AC3E}">
        <p14:creationId xmlns:p14="http://schemas.microsoft.com/office/powerpoint/2010/main" val="411410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D14F-EB36-340A-F25C-0A894EF5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HB3 Early Childhood Literacy, mathematics, and </a:t>
            </a:r>
            <a:r>
              <a:rPr lang="en-US" sz="3200" dirty="0" err="1"/>
              <a:t>ccmr</a:t>
            </a:r>
            <a:r>
              <a:rPr lang="en-US" sz="3200" dirty="0"/>
              <a:t> board plan and goals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3BAA65-F693-EA56-FD1E-1B3FAB848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4672" y="2226740"/>
            <a:ext cx="10394950" cy="14676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38900-0118-9C5E-8F88-D9D743741CAD}"/>
              </a:ext>
            </a:extLst>
          </p:cNvPr>
          <p:cNvSpPr txBox="1"/>
          <p:nvPr/>
        </p:nvSpPr>
        <p:spPr>
          <a:xfrm>
            <a:off x="1645920" y="4083356"/>
            <a:ext cx="909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progress made by RCISD and each campus is reported to the board each month. These goals are also posted on the RCISD website.</a:t>
            </a:r>
          </a:p>
        </p:txBody>
      </p:sp>
    </p:spTree>
    <p:extLst>
      <p:ext uri="{BB962C8B-B14F-4D97-AF65-F5344CB8AC3E}">
        <p14:creationId xmlns:p14="http://schemas.microsoft.com/office/powerpoint/2010/main" val="910880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AF6F-7D39-3D31-D8DE-714F690B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7" y="129592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Tapr</a:t>
            </a:r>
            <a:r>
              <a:rPr lang="en-US" dirty="0"/>
              <a:t> glossary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45AA7-EEF6-696B-BC26-F9925D2DD24E}"/>
              </a:ext>
            </a:extLst>
          </p:cNvPr>
          <p:cNvSpPr txBox="1"/>
          <p:nvPr/>
        </p:nvSpPr>
        <p:spPr>
          <a:xfrm>
            <a:off x="8339328" y="1728216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Link: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0296F00-47DA-94C4-3809-23D1E7BDB2E1}"/>
              </a:ext>
            </a:extLst>
          </p:cNvPr>
          <p:cNvSpPr/>
          <p:nvPr/>
        </p:nvSpPr>
        <p:spPr>
          <a:xfrm>
            <a:off x="8942832" y="2097547"/>
            <a:ext cx="484632" cy="7118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AF514-FB62-79BE-25A9-6442C4CEF736}"/>
              </a:ext>
            </a:extLst>
          </p:cNvPr>
          <p:cNvSpPr txBox="1"/>
          <p:nvPr/>
        </p:nvSpPr>
        <p:spPr>
          <a:xfrm>
            <a:off x="8339328" y="3335482"/>
            <a:ext cx="218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sng" dirty="0">
                <a:solidFill>
                  <a:srgbClr val="005786"/>
                </a:solidFill>
                <a:effectLst/>
                <a:latin typeface="Arial" panose="020B0604020202020204" pitchFamily="34" charset="0"/>
                <a:hlinkClick r:id="rId2"/>
              </a:rPr>
              <a:t>TAPR Glossary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629BA-60D5-77C9-03A3-9474C75C5386}"/>
              </a:ext>
            </a:extLst>
          </p:cNvPr>
          <p:cNvSpPr txBox="1"/>
          <p:nvPr/>
        </p:nvSpPr>
        <p:spPr>
          <a:xfrm>
            <a:off x="8522418" y="5905850"/>
            <a:ext cx="276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Glossary- TEA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27394-B61F-DB6A-9086-971609AC4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7" y="1440878"/>
            <a:ext cx="4194464" cy="37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74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57FF-54A8-6DA4-7E59-2A884E0B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and availability of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4858A-CD5D-015A-D04C-9078FA78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92" y="1962994"/>
            <a:ext cx="8352888" cy="32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DC43-AF1A-F672-602C-6383912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2" y="155864"/>
            <a:ext cx="10396882" cy="923331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TAPR Guidelines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02423-41AB-F3F3-1875-8AC9B1578FBF}"/>
              </a:ext>
            </a:extLst>
          </p:cNvPr>
          <p:cNvSpPr txBox="1"/>
          <p:nvPr/>
        </p:nvSpPr>
        <p:spPr>
          <a:xfrm>
            <a:off x="8313490" y="3296873"/>
            <a:ext cx="2516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TAPR Guidelines</a:t>
            </a:r>
          </a:p>
          <a:p>
            <a:r>
              <a:rPr lang="en-US" b="0" i="0" u="sng" dirty="0">
                <a:solidFill>
                  <a:srgbClr val="005786"/>
                </a:solidFill>
                <a:effectLst/>
                <a:latin typeface="Arial" panose="020B0604020202020204" pitchFamily="34" charset="0"/>
                <a:hlinkClick r:id="rId2"/>
              </a:rPr>
              <a:t>TAPR Guidelines</a:t>
            </a:r>
            <a:endParaRPr lang="en-US" b="0" i="0" u="sng" dirty="0">
              <a:solidFill>
                <a:srgbClr val="005786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25A95-49FE-7621-F81D-29CC57090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78" y="1226127"/>
            <a:ext cx="3474931" cy="40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5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379E-2B06-9B15-42F7-9459DB96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5176"/>
            <a:ext cx="10396882" cy="157258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2024-2025 District Accreditation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964E0-C89C-6C22-F592-6D136DC5AB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2024-2025 First Rating</a:t>
            </a:r>
            <a:r>
              <a:rPr lang="en-US" b="1" dirty="0"/>
              <a:t>:   A Superior achievement</a:t>
            </a:r>
          </a:p>
          <a:p>
            <a:r>
              <a:rPr lang="en-US" b="1" dirty="0">
                <a:solidFill>
                  <a:schemeClr val="accent1"/>
                </a:solidFill>
              </a:rPr>
              <a:t>* 2025-2026 First Rating:  </a:t>
            </a:r>
            <a:r>
              <a:rPr lang="en-US" b="1" dirty="0"/>
              <a:t>B Above standard Achievement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2024 - 2025 Accountability rating:  </a:t>
            </a:r>
            <a:r>
              <a:rPr lang="en-US" b="1" dirty="0"/>
              <a:t> F</a:t>
            </a:r>
          </a:p>
          <a:p>
            <a:r>
              <a:rPr lang="en-US" dirty="0">
                <a:solidFill>
                  <a:schemeClr val="accent1"/>
                </a:solidFill>
              </a:rPr>
              <a:t>2024- 2025  accreditation status</a:t>
            </a:r>
            <a:r>
              <a:rPr lang="en-US" dirty="0"/>
              <a:t>:  accredited Warned</a:t>
            </a:r>
          </a:p>
          <a:p>
            <a:r>
              <a:rPr lang="en-US" dirty="0">
                <a:solidFill>
                  <a:schemeClr val="accent1"/>
                </a:solidFill>
              </a:rPr>
              <a:t>* 2025-2026 Accreditation Status:  </a:t>
            </a:r>
            <a:r>
              <a:rPr lang="en-US" dirty="0"/>
              <a:t>Accredited probation</a:t>
            </a:r>
          </a:p>
          <a:p>
            <a:r>
              <a:rPr lang="en-US" dirty="0">
                <a:solidFill>
                  <a:schemeClr val="accent1"/>
                </a:solidFill>
              </a:rPr>
              <a:t>2025 special education determination status</a:t>
            </a:r>
            <a:r>
              <a:rPr lang="en-US" dirty="0"/>
              <a:t>: Needs Substantial Intervention</a:t>
            </a:r>
          </a:p>
        </p:txBody>
      </p:sp>
    </p:spTree>
    <p:extLst>
      <p:ext uri="{BB962C8B-B14F-4D97-AF65-F5344CB8AC3E}">
        <p14:creationId xmlns:p14="http://schemas.microsoft.com/office/powerpoint/2010/main" val="276194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13BC8-EC1E-BD19-F978-0FB41242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64" y="290944"/>
            <a:ext cx="9767454" cy="50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040057-A72E-4392-CB56-63143200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54" y="495788"/>
            <a:ext cx="10255827" cy="45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9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D74D-CFB1-7F03-814D-96E2181D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344168"/>
            <a:ext cx="10396882" cy="305409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 TEXAS ACADEMIC PERFORMANCE REPORT (TAPR)</a:t>
            </a:r>
          </a:p>
        </p:txBody>
      </p:sp>
    </p:spTree>
    <p:extLst>
      <p:ext uri="{BB962C8B-B14F-4D97-AF65-F5344CB8AC3E}">
        <p14:creationId xmlns:p14="http://schemas.microsoft.com/office/powerpoint/2010/main" val="242322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599D-E10A-6813-450E-D4A06E31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Link to 2024-2025 TAPR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554F-D0D5-B031-E664-489B7CE9C7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hlinkClick r:id="rId2"/>
              </a:rPr>
              <a:t>District TAPR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9928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B8B4-2F91-BC4B-C556-6F48469B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ALL GRADES/ALL SUBJECTS</a:t>
            </a:r>
            <a:br>
              <a:rPr lang="en-US" sz="3600" dirty="0"/>
            </a:br>
            <a:r>
              <a:rPr lang="en-US" sz="3600" dirty="0"/>
              <a:t>2024 COMPARED TO 2025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392941-433E-BA0B-7EDC-37A34C2B024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006442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A87AF8-C56F-5F17-CFB8-ED6CAE8C5FEB}"/>
              </a:ext>
            </a:extLst>
          </p:cNvPr>
          <p:cNvSpPr txBox="1"/>
          <p:nvPr/>
        </p:nvSpPr>
        <p:spPr>
          <a:xfrm>
            <a:off x="1960776" y="29788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B9DD8-F533-0329-6F40-340DEA2CD61C}"/>
              </a:ext>
            </a:extLst>
          </p:cNvPr>
          <p:cNvSpPr txBox="1"/>
          <p:nvPr/>
        </p:nvSpPr>
        <p:spPr>
          <a:xfrm>
            <a:off x="6221691" y="403467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4D9FA-8EA9-8213-A2B4-C0463764111A}"/>
              </a:ext>
            </a:extLst>
          </p:cNvPr>
          <p:cNvSpPr txBox="1"/>
          <p:nvPr/>
        </p:nvSpPr>
        <p:spPr>
          <a:xfrm>
            <a:off x="8638422" y="413836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5E550-BC0E-10E1-FF04-AF3176A63C16}"/>
              </a:ext>
            </a:extLst>
          </p:cNvPr>
          <p:cNvSpPr txBox="1"/>
          <p:nvPr/>
        </p:nvSpPr>
        <p:spPr>
          <a:xfrm>
            <a:off x="9653047" y="41383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01647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{D0FB9A00-4DCD-8A41-8FEC-3C2E27D56C73}tf10001077</Template>
  <TotalTime>28992</TotalTime>
  <Words>459</Words>
  <Application>Microsoft Macintosh PowerPoint</Application>
  <PresentationFormat>Widescreen</PresentationFormat>
  <Paragraphs>118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Impact</vt:lpstr>
      <vt:lpstr>Times New Roman</vt:lpstr>
      <vt:lpstr>Main Event</vt:lpstr>
      <vt:lpstr>Roscoe Collegiate I.S.d.</vt:lpstr>
      <vt:lpstr>Components of the  Annual Report</vt:lpstr>
      <vt:lpstr>TAPR Guidelines</vt:lpstr>
      <vt:lpstr>2024-2025 District Accreditation status</vt:lpstr>
      <vt:lpstr>PowerPoint Presentation</vt:lpstr>
      <vt:lpstr>PowerPoint Presentation</vt:lpstr>
      <vt:lpstr>2024 – 2025 TEXAS ACADEMIC PERFORMANCE REPORT (TAPR)</vt:lpstr>
      <vt:lpstr>Link to 2024-2025 TAPR </vt:lpstr>
      <vt:lpstr>ALL GRADES/ALL SUBJECTS 2024 COMPARED TO 2025</vt:lpstr>
      <vt:lpstr>ALL GRADES/BY SUBJECT 2024 COMPARED TO 2025 AT THE MEETS GRADE LEVEL</vt:lpstr>
      <vt:lpstr>2024 – 2025 PERCENTAGE OF STUDENTS AT MEETS GRADE LEVEL STANDARD COMPARED TO THE STATE AND REGION BY SUBJECT</vt:lpstr>
      <vt:lpstr>2024 – 2025 BILINGUAL/ENGLISH AS A SECOND LANGUAGE CURRENT EB/EL STUDENTS DATA SHOWN IS ALL GRADES/ALL SUBJECTS AT MEETS GRADE LEVEL</vt:lpstr>
      <vt:lpstr>BILINGUAL/ESL – CURRENT EB/EL STUDENTS COMPARED TO THE STATE AND REGION IN READING AND MATH</vt:lpstr>
      <vt:lpstr>ATTENDANCE RATE</vt:lpstr>
      <vt:lpstr>4 YEAR GRADUATION RATE: CLASS OF 2024</vt:lpstr>
      <vt:lpstr> 2024 – 2025 Graduate profile</vt:lpstr>
      <vt:lpstr>PowerPoint Presentation</vt:lpstr>
      <vt:lpstr>College, career, and military ready graduates:  class of 2024</vt:lpstr>
      <vt:lpstr>PEIMS FINANCIAL STANDARD REPORT AS OF MARCH 2026 THE STATE HAS NOT RELEASED  ACTUAL FINANCIAL REPORTS</vt:lpstr>
      <vt:lpstr>PowerPoint Presentation</vt:lpstr>
      <vt:lpstr>CAMPUS PERFORMANCE OBJECTIVES</vt:lpstr>
      <vt:lpstr>Violent or criminal incidents</vt:lpstr>
      <vt:lpstr>PowerPoint Presentation</vt:lpstr>
      <vt:lpstr>PowerPoint Presentation</vt:lpstr>
      <vt:lpstr>HB3 Early Childhood Literacy, mathematics, and ccmr board plan and goals</vt:lpstr>
      <vt:lpstr>Tapr glossary</vt:lpstr>
      <vt:lpstr>Resources and availability of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Roscoe Collegiate I.S.d.</dc:title>
  <dc:creator>Microsoft Office User</dc:creator>
  <cp:lastModifiedBy>Microsoft Office User</cp:lastModifiedBy>
  <cp:revision>65</cp:revision>
  <cp:lastPrinted>2025-01-06T19:37:09Z</cp:lastPrinted>
  <dcterms:created xsi:type="dcterms:W3CDTF">2023-02-20T02:27:28Z</dcterms:created>
  <dcterms:modified xsi:type="dcterms:W3CDTF">2026-03-10T20:00:03Z</dcterms:modified>
</cp:coreProperties>
</file>