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9" r:id="rId1"/>
  </p:sldMasterIdLst>
  <p:sldIdLst>
    <p:sldId id="256" r:id="rId2"/>
    <p:sldId id="261" r:id="rId3"/>
    <p:sldId id="262" r:id="rId4"/>
    <p:sldId id="265" r:id="rId5"/>
    <p:sldId id="264" r:id="rId6"/>
    <p:sldId id="271" r:id="rId7"/>
    <p:sldId id="257" r:id="rId8"/>
    <p:sldId id="272" r:id="rId9"/>
    <p:sldId id="273" r:id="rId10"/>
    <p:sldId id="274" r:id="rId11"/>
    <p:sldId id="259" r:id="rId12"/>
    <p:sldId id="275" r:id="rId13"/>
    <p:sldId id="276" r:id="rId14"/>
    <p:sldId id="277" r:id="rId15"/>
    <p:sldId id="278" r:id="rId16"/>
    <p:sldId id="279" r:id="rId17"/>
    <p:sldId id="280" r:id="rId18"/>
    <p:sldId id="269" r:id="rId19"/>
    <p:sldId id="281" r:id="rId20"/>
    <p:sldId id="258" r:id="rId21"/>
    <p:sldId id="266" r:id="rId22"/>
    <p:sldId id="267" r:id="rId23"/>
    <p:sldId id="268" r:id="rId24"/>
    <p:sldId id="260"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3F3006"/>
    <a:srgbClr val="D18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p:restoredTop sz="94674"/>
  </p:normalViewPr>
  <p:slideViewPr>
    <p:cSldViewPr snapToGrid="0" snapToObjects="1">
      <p:cViewPr varScale="1">
        <p:scale>
          <a:sx n="122" d="100"/>
          <a:sy n="122" d="100"/>
        </p:scale>
        <p:origin x="24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7F1F-0E01-554C-9A8E-B0C5E98355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98ADA-0C04-CA4C-AAB2-A8D61F4A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39CA7-3EF5-184E-886E-00D9CEA13685}"/>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7DF09FCB-F4C9-104A-9382-8F850132D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824C5-1069-FC49-A9AE-2A80BAF9EA53}"/>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199569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4BEB-B037-9441-B739-2B867A24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259C0-CC06-A54D-8CE0-563782294F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3AF45-55D8-F94B-878F-6030A5B9DF7E}"/>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10D280EA-FFEB-034A-A288-EF0FD6483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3B5C0-1B0C-C74B-99F8-47D3587E643C}"/>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139957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50C31-80FC-D943-BFC1-E1D58A553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AABE3-36DE-3441-A059-02D2AE89A1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405B7-D51D-0D4A-A295-215288658775}"/>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49D63C0E-B8E7-8943-9937-677040BD4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4AEA-EA4F-324E-B5A7-511EF111A320}"/>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369455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1570-8B94-B248-8304-824CC4B51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74A61-0CC6-DF49-9072-C98F3DD98B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41168-9281-1943-80F9-D305DFE1BF69}"/>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2DCB70B9-8F41-3541-8AA1-B1EDEDF86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209F3-85D0-A348-8BA2-C82D43213788}"/>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371746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F8F7-6B30-8A45-A0B5-89996D822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2B2A1-1F48-9444-B014-58D87F05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626968-47CD-4948-A7D9-854FAE9BA409}"/>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ECC8E302-8355-B342-B8D8-1497FFC50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F142C-5ADF-E843-AC77-5ADD6F556917}"/>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309332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8C29-42F0-714D-8648-CD5BA5564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B8013-8C4D-0A48-ABBF-45BC70A8C8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A385F-7107-D544-9246-4D31778A6D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80380-B604-AF4E-8271-39A86583333E}"/>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6" name="Footer Placeholder 5">
            <a:extLst>
              <a:ext uri="{FF2B5EF4-FFF2-40B4-BE49-F238E27FC236}">
                <a16:creationId xmlns:a16="http://schemas.microsoft.com/office/drawing/2014/main" id="{B636817C-238F-7F4B-A797-79C549560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2CC77-F766-194D-AD78-9DD46F1C32C9}"/>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214477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DEC3-F1F9-7146-A957-BB002E7AC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45F37-E56A-5648-8FB4-C607C2CAB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43BA4F-FEB3-314F-8656-3ADE74593A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A1592-BDC9-D34A-A0D0-4F3DEC9B9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7CF504-DC97-9A48-B5E6-116FA9A567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94197F-BDF2-B04E-A9FE-9F43CDCC0455}"/>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8" name="Footer Placeholder 7">
            <a:extLst>
              <a:ext uri="{FF2B5EF4-FFF2-40B4-BE49-F238E27FC236}">
                <a16:creationId xmlns:a16="http://schemas.microsoft.com/office/drawing/2014/main" id="{4D73F2DA-F46A-5B40-A241-C4B0E529A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B2C44-3236-B543-9876-6CF21C7869DC}"/>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264648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C7DB-AB70-6349-A341-FF58EECA46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96A9F7-049D-0042-B6DC-696F0F2A6C0A}"/>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4" name="Footer Placeholder 3">
            <a:extLst>
              <a:ext uri="{FF2B5EF4-FFF2-40B4-BE49-F238E27FC236}">
                <a16:creationId xmlns:a16="http://schemas.microsoft.com/office/drawing/2014/main" id="{7937BD6D-FB79-CD49-B8E8-938DC0568A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349878-1A23-474D-97A1-6ECB2466107A}"/>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368357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93300-1105-B444-BC0B-7325581D85F6}"/>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3" name="Footer Placeholder 2">
            <a:extLst>
              <a:ext uri="{FF2B5EF4-FFF2-40B4-BE49-F238E27FC236}">
                <a16:creationId xmlns:a16="http://schemas.microsoft.com/office/drawing/2014/main" id="{C7D52D7B-346B-8C4E-9F6F-577C2F4774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EA4188-1F2C-864C-86B5-5ACF672636A2}"/>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125655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6297-D19F-514B-8D00-5C724A1EF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7340A-9268-FC4C-8776-4816F924A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F1572-0C46-D341-A715-854775729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71ECB3-EBE1-6045-9C3C-265541C6D1C5}"/>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6" name="Footer Placeholder 5">
            <a:extLst>
              <a:ext uri="{FF2B5EF4-FFF2-40B4-BE49-F238E27FC236}">
                <a16:creationId xmlns:a16="http://schemas.microsoft.com/office/drawing/2014/main" id="{74065F12-338F-414D-A6D3-B8D61D4D6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18B04-6343-CA45-B755-54CA40E4B43A}"/>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42202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37AE-55C2-C34E-AB5C-009AEAEE6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08D262-1EDF-BA42-A6A2-F7FC08BEB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AFF93-D043-D44C-8CC2-D58DFBE50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6732A-18A8-1943-83C8-8EE468118377}"/>
              </a:ext>
            </a:extLst>
          </p:cNvPr>
          <p:cNvSpPr>
            <a:spLocks noGrp="1"/>
          </p:cNvSpPr>
          <p:nvPr>
            <p:ph type="dt" sz="half" idx="10"/>
          </p:nvPr>
        </p:nvSpPr>
        <p:spPr/>
        <p:txBody>
          <a:bodyPr/>
          <a:lstStyle/>
          <a:p>
            <a:fld id="{01350B8B-8CB3-AB43-ABB1-5D844098D3FA}" type="datetimeFigureOut">
              <a:rPr lang="en-US" smtClean="0"/>
              <a:t>12/14/23</a:t>
            </a:fld>
            <a:endParaRPr lang="en-US"/>
          </a:p>
        </p:txBody>
      </p:sp>
      <p:sp>
        <p:nvSpPr>
          <p:cNvPr id="6" name="Footer Placeholder 5">
            <a:extLst>
              <a:ext uri="{FF2B5EF4-FFF2-40B4-BE49-F238E27FC236}">
                <a16:creationId xmlns:a16="http://schemas.microsoft.com/office/drawing/2014/main" id="{C8AE4512-47D3-BB49-B924-3CA6CE908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F605B-5B7F-6B4A-9B39-8A9BFB5C7C8C}"/>
              </a:ext>
            </a:extLst>
          </p:cNvPr>
          <p:cNvSpPr>
            <a:spLocks noGrp="1"/>
          </p:cNvSpPr>
          <p:nvPr>
            <p:ph type="sldNum" sz="quarter" idx="12"/>
          </p:nvPr>
        </p:nvSpPr>
        <p:spPr/>
        <p:txBody>
          <a:bodyPr/>
          <a:lstStyle/>
          <a:p>
            <a:fld id="{035191D9-89C6-9947-B9CE-7380E030D014}" type="slidenum">
              <a:rPr lang="en-US" smtClean="0"/>
              <a:t>‹#›</a:t>
            </a:fld>
            <a:endParaRPr lang="en-US"/>
          </a:p>
        </p:txBody>
      </p:sp>
    </p:spTree>
    <p:extLst>
      <p:ext uri="{BB962C8B-B14F-4D97-AF65-F5344CB8AC3E}">
        <p14:creationId xmlns:p14="http://schemas.microsoft.com/office/powerpoint/2010/main" val="252843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84C8B-1513-0C46-97DF-24A49637D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558A0-7AD5-334F-B954-83ED29152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91B58-4FA2-1F4E-A83B-2C38455C4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50B8B-8CB3-AB43-ABB1-5D844098D3FA}" type="datetimeFigureOut">
              <a:rPr lang="en-US" smtClean="0"/>
              <a:t>12/14/23</a:t>
            </a:fld>
            <a:endParaRPr lang="en-US"/>
          </a:p>
        </p:txBody>
      </p:sp>
      <p:sp>
        <p:nvSpPr>
          <p:cNvPr id="5" name="Footer Placeholder 4">
            <a:extLst>
              <a:ext uri="{FF2B5EF4-FFF2-40B4-BE49-F238E27FC236}">
                <a16:creationId xmlns:a16="http://schemas.microsoft.com/office/drawing/2014/main" id="{A55D6734-85D7-EE4F-82ED-3206A67CC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10D004-44C8-024E-B6B6-EC8068945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191D9-89C6-9947-B9CE-7380E030D014}" type="slidenum">
              <a:rPr lang="en-US" smtClean="0"/>
              <a:t>‹#›</a:t>
            </a:fld>
            <a:endParaRPr lang="en-US"/>
          </a:p>
        </p:txBody>
      </p:sp>
    </p:spTree>
    <p:extLst>
      <p:ext uri="{BB962C8B-B14F-4D97-AF65-F5344CB8AC3E}">
        <p14:creationId xmlns:p14="http://schemas.microsoft.com/office/powerpoint/2010/main" val="2863624740"/>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theaps@roscoe.esc14.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https://encrypted-tbn3.gstatic.com/images?q=tbn:ANd9GcRvQaZWFfl69Bb_Ug8omCMaog7g5f1YKtVXBs1IsRpz5WNrzfK1gQ" TargetMode="External"/><Relationship Id="rId13" Type="http://schemas.openxmlformats.org/officeDocument/2006/relationships/image" Target="http://2.bp.blogspot.com/_w5F7xbYprvQ/TFHaOXXVjyI/AAAAAAAAAAM/q42VCayN-8M/s640/OFFICE+LOGO.png" TargetMode="External"/><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https://encrypted-tbn0.gstatic.com/images?q=tbn:ANd9GcS3j0rp65EpiE-Xd2Qz4_eYEBkERPzNQE_tF5qNhxDqeAUInFD0pg" TargetMode="External"/><Relationship Id="rId11" Type="http://schemas.openxmlformats.org/officeDocument/2006/relationships/image" Target="http://cdn.shopify.com/s/files/1/0125/3302/products/Pomona_Presentation_Folder_old_mark_inside_1024x1024.png?v=1379631641" TargetMode="External"/><Relationship Id="rId5" Type="http://schemas.openxmlformats.org/officeDocument/2006/relationships/image" Target="../media/image17.jpeg"/><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16.jpeg"/><Relationship Id="rId9" Type="http://schemas.openxmlformats.org/officeDocument/2006/relationships/image" Target="../media/image19.jpeg"/><Relationship Id="rId1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3FE5-E713-0843-8CF6-4F2A4008A45F}"/>
              </a:ext>
            </a:extLst>
          </p:cNvPr>
          <p:cNvSpPr>
            <a:spLocks noGrp="1"/>
          </p:cNvSpPr>
          <p:nvPr>
            <p:ph type="ctrTitle"/>
          </p:nvPr>
        </p:nvSpPr>
        <p:spPr>
          <a:xfrm>
            <a:off x="1338649" y="529239"/>
            <a:ext cx="9144000" cy="1497269"/>
          </a:xfrm>
        </p:spPr>
        <p:txBody>
          <a:bodyPr>
            <a:normAutofit/>
          </a:bodyPr>
          <a:lstStyle/>
          <a:p>
            <a:r>
              <a:rPr lang="en-US" sz="9600" b="1" dirty="0">
                <a:solidFill>
                  <a:schemeClr val="bg1"/>
                </a:solidFill>
                <a:latin typeface="Marker Felt Thin" panose="02000400000000000000" pitchFamily="2" charset="77"/>
              </a:rPr>
              <a:t>Welcome</a:t>
            </a:r>
          </a:p>
        </p:txBody>
      </p:sp>
      <p:sp>
        <p:nvSpPr>
          <p:cNvPr id="3" name="Subtitle 2">
            <a:extLst>
              <a:ext uri="{FF2B5EF4-FFF2-40B4-BE49-F238E27FC236}">
                <a16:creationId xmlns:a16="http://schemas.microsoft.com/office/drawing/2014/main" id="{7CF2243F-C287-2A49-80B5-D7D2F33B1F5D}"/>
              </a:ext>
            </a:extLst>
          </p:cNvPr>
          <p:cNvSpPr>
            <a:spLocks noGrp="1"/>
          </p:cNvSpPr>
          <p:nvPr>
            <p:ph type="subTitle" idx="1"/>
          </p:nvPr>
        </p:nvSpPr>
        <p:spPr>
          <a:xfrm>
            <a:off x="3305433" y="2026508"/>
            <a:ext cx="5210432" cy="599259"/>
          </a:xfrm>
        </p:spPr>
        <p:txBody>
          <a:bodyPr>
            <a:normAutofit/>
          </a:bodyPr>
          <a:lstStyle/>
          <a:p>
            <a:r>
              <a:rPr lang="en-US" sz="2800" dirty="0">
                <a:solidFill>
                  <a:schemeClr val="bg1"/>
                </a:solidFill>
              </a:rPr>
              <a:t>Meet the Teacher 2021</a:t>
            </a:r>
          </a:p>
        </p:txBody>
      </p:sp>
      <p:pic>
        <p:nvPicPr>
          <p:cNvPr id="5" name="Picture 4">
            <a:extLst>
              <a:ext uri="{FF2B5EF4-FFF2-40B4-BE49-F238E27FC236}">
                <a16:creationId xmlns:a16="http://schemas.microsoft.com/office/drawing/2014/main" id="{B4D70077-E67E-C74C-B5D1-DE701807A200}"/>
              </a:ext>
            </a:extLst>
          </p:cNvPr>
          <p:cNvPicPr>
            <a:picLocks noChangeAspect="1"/>
          </p:cNvPicPr>
          <p:nvPr/>
        </p:nvPicPr>
        <p:blipFill>
          <a:blip r:embed="rId2"/>
          <a:stretch>
            <a:fillRect/>
          </a:stretch>
        </p:blipFill>
        <p:spPr>
          <a:xfrm>
            <a:off x="3917092" y="2921880"/>
            <a:ext cx="4197856" cy="2824012"/>
          </a:xfrm>
          <a:prstGeom prst="rect">
            <a:avLst/>
          </a:prstGeom>
        </p:spPr>
      </p:pic>
    </p:spTree>
    <p:extLst>
      <p:ext uri="{BB962C8B-B14F-4D97-AF65-F5344CB8AC3E}">
        <p14:creationId xmlns:p14="http://schemas.microsoft.com/office/powerpoint/2010/main" val="418359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F05C-1CED-DD42-A75E-0515B97EF3A8}"/>
              </a:ext>
            </a:extLst>
          </p:cNvPr>
          <p:cNvSpPr>
            <a:spLocks noGrp="1"/>
          </p:cNvSpPr>
          <p:nvPr>
            <p:ph type="title"/>
          </p:nvPr>
        </p:nvSpPr>
        <p:spPr/>
        <p:txBody>
          <a:bodyPr>
            <a:normAutofit/>
          </a:bodyPr>
          <a:lstStyle/>
          <a:p>
            <a:r>
              <a:rPr lang="en-US" sz="4800" dirty="0"/>
              <a:t>What is the purpose of Title I, PART A?</a:t>
            </a:r>
          </a:p>
        </p:txBody>
      </p:sp>
      <p:sp>
        <p:nvSpPr>
          <p:cNvPr id="3" name="Content Placeholder 2">
            <a:extLst>
              <a:ext uri="{FF2B5EF4-FFF2-40B4-BE49-F238E27FC236}">
                <a16:creationId xmlns:a16="http://schemas.microsoft.com/office/drawing/2014/main" id="{B85FF3B8-170A-F84F-AE5D-BCF889FC86DB}"/>
              </a:ext>
            </a:extLst>
          </p:cNvPr>
          <p:cNvSpPr>
            <a:spLocks noGrp="1"/>
          </p:cNvSpPr>
          <p:nvPr>
            <p:ph idx="1"/>
          </p:nvPr>
        </p:nvSpPr>
        <p:spPr/>
        <p:txBody>
          <a:bodyPr>
            <a:normAutofit/>
          </a:bodyPr>
          <a:lstStyle/>
          <a:p>
            <a:r>
              <a:rPr lang="en-US" sz="3200" dirty="0"/>
              <a:t>To ensure that all children have a fair, equal, and significant opportunity to obtain a high quality education and reach, at a minimum, proficiency on the TEKS (Texas Essential Knowledge and SKILLS), and on STAAR (State of Texas Assessment of Academic Readiness).</a:t>
            </a:r>
          </a:p>
        </p:txBody>
      </p:sp>
    </p:spTree>
    <p:extLst>
      <p:ext uri="{BB962C8B-B14F-4D97-AF65-F5344CB8AC3E}">
        <p14:creationId xmlns:p14="http://schemas.microsoft.com/office/powerpoint/2010/main" val="394412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6A8C-E754-944A-A5A4-4CC3EDE5A4DF}"/>
              </a:ext>
            </a:extLst>
          </p:cNvPr>
          <p:cNvSpPr>
            <a:spLocks noGrp="1"/>
          </p:cNvSpPr>
          <p:nvPr>
            <p:ph type="title"/>
          </p:nvPr>
        </p:nvSpPr>
        <p:spPr/>
        <p:txBody>
          <a:bodyPr/>
          <a:lstStyle/>
          <a:p>
            <a:r>
              <a:rPr lang="en-US" dirty="0"/>
              <a:t>What is schoolwide Title I?</a:t>
            </a:r>
          </a:p>
        </p:txBody>
      </p:sp>
      <p:sp>
        <p:nvSpPr>
          <p:cNvPr id="3" name="Content Placeholder 2">
            <a:extLst>
              <a:ext uri="{FF2B5EF4-FFF2-40B4-BE49-F238E27FC236}">
                <a16:creationId xmlns:a16="http://schemas.microsoft.com/office/drawing/2014/main" id="{439D0E5C-184E-E142-BF54-7D266363DF0B}"/>
              </a:ext>
            </a:extLst>
          </p:cNvPr>
          <p:cNvSpPr>
            <a:spLocks noGrp="1"/>
          </p:cNvSpPr>
          <p:nvPr>
            <p:ph idx="1"/>
          </p:nvPr>
        </p:nvSpPr>
        <p:spPr/>
        <p:txBody>
          <a:bodyPr>
            <a:normAutofit/>
          </a:bodyPr>
          <a:lstStyle/>
          <a:p>
            <a:r>
              <a:rPr lang="en-US" sz="4000" dirty="0"/>
              <a:t>The Every Student Succeeds Act (ESSA) allows a school to be designated as a schoolwide Title I, Part A campus if 50 percent or more of the students come from low income families.</a:t>
            </a:r>
          </a:p>
        </p:txBody>
      </p:sp>
    </p:spTree>
    <p:extLst>
      <p:ext uri="{BB962C8B-B14F-4D97-AF65-F5344CB8AC3E}">
        <p14:creationId xmlns:p14="http://schemas.microsoft.com/office/powerpoint/2010/main" val="356563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C300-46EE-A14C-BC56-370E76165C77}"/>
              </a:ext>
            </a:extLst>
          </p:cNvPr>
          <p:cNvSpPr>
            <a:spLocks noGrp="1"/>
          </p:cNvSpPr>
          <p:nvPr>
            <p:ph type="title"/>
          </p:nvPr>
        </p:nvSpPr>
        <p:spPr/>
        <p:txBody>
          <a:bodyPr/>
          <a:lstStyle/>
          <a:p>
            <a:r>
              <a:rPr lang="en-US" dirty="0"/>
              <a:t>How does this help my child?</a:t>
            </a:r>
            <a:br>
              <a:rPr lang="en-US" dirty="0"/>
            </a:br>
            <a:endParaRPr lang="en-US" dirty="0"/>
          </a:p>
        </p:txBody>
      </p:sp>
      <p:sp>
        <p:nvSpPr>
          <p:cNvPr id="3" name="Content Placeholder 2">
            <a:extLst>
              <a:ext uri="{FF2B5EF4-FFF2-40B4-BE49-F238E27FC236}">
                <a16:creationId xmlns:a16="http://schemas.microsoft.com/office/drawing/2014/main" id="{A512BC05-2E85-0F4F-A311-6BFEFB8C0E35}"/>
              </a:ext>
            </a:extLst>
          </p:cNvPr>
          <p:cNvSpPr>
            <a:spLocks noGrp="1"/>
          </p:cNvSpPr>
          <p:nvPr>
            <p:ph idx="1"/>
          </p:nvPr>
        </p:nvSpPr>
        <p:spPr/>
        <p:txBody>
          <a:bodyPr>
            <a:normAutofit fontScale="92500" lnSpcReduction="10000"/>
          </a:bodyPr>
          <a:lstStyle/>
          <a:p>
            <a:r>
              <a:rPr lang="en-US" dirty="0"/>
              <a:t>Our Elementary/ Early Childhood campuses are designated as a Schoolwide Title I Campus.  In Title I, Part A schoolwide programs, funds can be used throughout the school to assist in the entire educational program as long as the school meets the needs of the students who are at risk of failing in school. These dollars are being used for:</a:t>
            </a:r>
          </a:p>
          <a:p>
            <a:pPr>
              <a:buFont typeface="Arial" panose="020B0604020202020204" pitchFamily="34" charset="0"/>
              <a:buChar char="•"/>
            </a:pPr>
            <a:r>
              <a:rPr lang="en-US" dirty="0"/>
              <a:t>Identifying students experiencing academic difficulties and providing timely assistance to help these students meet the State’s challenging content standards.</a:t>
            </a:r>
          </a:p>
          <a:p>
            <a:pPr>
              <a:buFont typeface="Arial" panose="020B0604020202020204" pitchFamily="34" charset="0"/>
              <a:buChar char="•"/>
            </a:pPr>
            <a:r>
              <a:rPr lang="en-US" dirty="0"/>
              <a:t>Specifically, Title I,  Part A funds at Roscoe Elementary in the 2021 – 2022 school year are being used to: provide reading and math intervention, and to provide coaching in instructional strategies and in data analysis to our teachers. </a:t>
            </a:r>
          </a:p>
        </p:txBody>
      </p:sp>
    </p:spTree>
    <p:extLst>
      <p:ext uri="{BB962C8B-B14F-4D97-AF65-F5344CB8AC3E}">
        <p14:creationId xmlns:p14="http://schemas.microsoft.com/office/powerpoint/2010/main" val="384333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B04-238B-3244-8D06-D0FB29556F9C}"/>
              </a:ext>
            </a:extLst>
          </p:cNvPr>
          <p:cNvSpPr>
            <a:spLocks noGrp="1"/>
          </p:cNvSpPr>
          <p:nvPr>
            <p:ph type="title"/>
          </p:nvPr>
        </p:nvSpPr>
        <p:spPr/>
        <p:txBody>
          <a:bodyPr/>
          <a:lstStyle/>
          <a:p>
            <a:r>
              <a:rPr lang="en-US" dirty="0"/>
              <a:t>Campus Improvement Plan</a:t>
            </a:r>
          </a:p>
        </p:txBody>
      </p:sp>
      <p:sp>
        <p:nvSpPr>
          <p:cNvPr id="3" name="Content Placeholder 2">
            <a:extLst>
              <a:ext uri="{FF2B5EF4-FFF2-40B4-BE49-F238E27FC236}">
                <a16:creationId xmlns:a16="http://schemas.microsoft.com/office/drawing/2014/main" id="{2B824664-EB32-E247-8FDC-C8F9162C9EDE}"/>
              </a:ext>
            </a:extLst>
          </p:cNvPr>
          <p:cNvSpPr>
            <a:spLocks noGrp="1"/>
          </p:cNvSpPr>
          <p:nvPr>
            <p:ph idx="1"/>
          </p:nvPr>
        </p:nvSpPr>
        <p:spPr/>
        <p:txBody>
          <a:bodyPr>
            <a:normAutofit fontScale="92500"/>
          </a:bodyPr>
          <a:lstStyle/>
          <a:p>
            <a:r>
              <a:rPr lang="en-US" dirty="0"/>
              <a:t>The school’s Campus Improvement Plan (CIP) include:</a:t>
            </a:r>
          </a:p>
          <a:p>
            <a:r>
              <a:rPr lang="en-US" dirty="0"/>
              <a:t>A needs assessment and summary of data</a:t>
            </a:r>
          </a:p>
          <a:p>
            <a:r>
              <a:rPr lang="en-US" dirty="0"/>
              <a:t>Goals, objectives, and strategies to address the academic needs of students</a:t>
            </a:r>
          </a:p>
          <a:p>
            <a:r>
              <a:rPr lang="en-US" dirty="0"/>
              <a:t>Professional development needs</a:t>
            </a:r>
          </a:p>
          <a:p>
            <a:r>
              <a:rPr lang="en-US" dirty="0"/>
              <a:t>Coordination of resources and services</a:t>
            </a:r>
          </a:p>
          <a:p>
            <a:r>
              <a:rPr lang="en-US" dirty="0"/>
              <a:t>Identification of Title I, Part A funds and expenditures</a:t>
            </a:r>
          </a:p>
          <a:p>
            <a:r>
              <a:rPr lang="en-US" dirty="0"/>
              <a:t>Strategies from the school’s parental involvement policy</a:t>
            </a:r>
          </a:p>
          <a:p>
            <a:r>
              <a:rPr lang="en-US" dirty="0"/>
              <a:t>Title I parents have the right to be involved in the development of the CIP</a:t>
            </a:r>
          </a:p>
        </p:txBody>
      </p:sp>
    </p:spTree>
    <p:extLst>
      <p:ext uri="{BB962C8B-B14F-4D97-AF65-F5344CB8AC3E}">
        <p14:creationId xmlns:p14="http://schemas.microsoft.com/office/powerpoint/2010/main" val="324952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D3B2-351C-734C-B344-39D8C8B70142}"/>
              </a:ext>
            </a:extLst>
          </p:cNvPr>
          <p:cNvSpPr>
            <a:spLocks noGrp="1"/>
          </p:cNvSpPr>
          <p:nvPr>
            <p:ph type="title"/>
          </p:nvPr>
        </p:nvSpPr>
        <p:spPr/>
        <p:txBody>
          <a:bodyPr/>
          <a:lstStyle/>
          <a:p>
            <a:r>
              <a:rPr lang="en-US" dirty="0"/>
              <a:t>Parent and family Engagement plan</a:t>
            </a:r>
          </a:p>
        </p:txBody>
      </p:sp>
      <p:sp>
        <p:nvSpPr>
          <p:cNvPr id="3" name="Content Placeholder 2">
            <a:extLst>
              <a:ext uri="{FF2B5EF4-FFF2-40B4-BE49-F238E27FC236}">
                <a16:creationId xmlns:a16="http://schemas.microsoft.com/office/drawing/2014/main" id="{89FAAB72-996E-2E47-BFA6-BE0E765A5010}"/>
              </a:ext>
            </a:extLst>
          </p:cNvPr>
          <p:cNvSpPr>
            <a:spLocks noGrp="1"/>
          </p:cNvSpPr>
          <p:nvPr>
            <p:ph idx="1"/>
          </p:nvPr>
        </p:nvSpPr>
        <p:spPr/>
        <p:txBody>
          <a:bodyPr>
            <a:normAutofit/>
          </a:bodyPr>
          <a:lstStyle/>
          <a:p>
            <a:r>
              <a:rPr lang="en-US" sz="1400" dirty="0"/>
              <a:t>The policy addresses how the school will implement the parent and family engagement program.  The policy includes:</a:t>
            </a:r>
          </a:p>
          <a:p>
            <a:r>
              <a:rPr lang="en-US" sz="1400" dirty="0"/>
              <a:t>Convene an annual meeting – MAY OF EACH YEAR</a:t>
            </a:r>
          </a:p>
          <a:p>
            <a:r>
              <a:rPr lang="en-US" sz="1400" dirty="0"/>
              <a:t>Provide flexible number of meetings</a:t>
            </a:r>
          </a:p>
          <a:p>
            <a:r>
              <a:rPr lang="en-US" sz="1400" dirty="0"/>
              <a:t>Involve parents in an organized, ongoing, and timely way, in the planning, review, and improvement of the parent and family engagement plan</a:t>
            </a:r>
          </a:p>
          <a:p>
            <a:r>
              <a:rPr lang="en-US" sz="1400" dirty="0"/>
              <a:t>Provide timely information about parent and family engagement activities</a:t>
            </a:r>
          </a:p>
          <a:p>
            <a:r>
              <a:rPr lang="en-US" sz="1400" dirty="0"/>
              <a:t>Provide information to parents about curriculum and assessment</a:t>
            </a:r>
          </a:p>
          <a:p>
            <a:r>
              <a:rPr lang="en-US" sz="1400" dirty="0"/>
              <a:t>If requested, provide additional meetings with parents to discuss decisions for the education of their child</a:t>
            </a:r>
          </a:p>
          <a:p>
            <a:r>
              <a:rPr lang="en-US" sz="1400" dirty="0"/>
              <a:t>Title I parents have the right to be involved in the development of the school policy</a:t>
            </a:r>
          </a:p>
          <a:p>
            <a:r>
              <a:rPr lang="en-US" sz="1400" dirty="0"/>
              <a:t>Communication is a two- way street: Phone calls, texts, emails, Grade Book parent portal, Montessori Compass, Folders/binders/planners, and the weekly news letter</a:t>
            </a:r>
          </a:p>
          <a:p>
            <a:r>
              <a:rPr lang="en-US" sz="1400" dirty="0">
                <a:solidFill>
                  <a:srgbClr val="7030A0"/>
                </a:solidFill>
              </a:rPr>
              <a:t>Copies of the Parent and Family Engagement Plan can be found in the Student Handbook, Elementary website, and a hard copy is available on request.</a:t>
            </a:r>
          </a:p>
          <a:p>
            <a:endParaRPr lang="en-US" dirty="0"/>
          </a:p>
        </p:txBody>
      </p:sp>
    </p:spTree>
    <p:extLst>
      <p:ext uri="{BB962C8B-B14F-4D97-AF65-F5344CB8AC3E}">
        <p14:creationId xmlns:p14="http://schemas.microsoft.com/office/powerpoint/2010/main" val="121368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3EFF-940C-8247-8029-DDB29FFB40A2}"/>
              </a:ext>
            </a:extLst>
          </p:cNvPr>
          <p:cNvSpPr>
            <a:spLocks noGrp="1"/>
          </p:cNvSpPr>
          <p:nvPr>
            <p:ph type="title"/>
          </p:nvPr>
        </p:nvSpPr>
        <p:spPr/>
        <p:txBody>
          <a:bodyPr/>
          <a:lstStyle/>
          <a:p>
            <a:r>
              <a:rPr lang="en-US" dirty="0"/>
              <a:t>School Parent Compact</a:t>
            </a:r>
          </a:p>
        </p:txBody>
      </p:sp>
      <p:sp>
        <p:nvSpPr>
          <p:cNvPr id="3" name="Content Placeholder 2">
            <a:extLst>
              <a:ext uri="{FF2B5EF4-FFF2-40B4-BE49-F238E27FC236}">
                <a16:creationId xmlns:a16="http://schemas.microsoft.com/office/drawing/2014/main" id="{1A377D9B-23E4-8640-BB02-6CACBCDB856F}"/>
              </a:ext>
            </a:extLst>
          </p:cNvPr>
          <p:cNvSpPr>
            <a:spLocks noGrp="1"/>
          </p:cNvSpPr>
          <p:nvPr>
            <p:ph idx="1"/>
          </p:nvPr>
        </p:nvSpPr>
        <p:spPr/>
        <p:txBody>
          <a:bodyPr>
            <a:normAutofit fontScale="85000" lnSpcReduction="20000"/>
          </a:bodyPr>
          <a:lstStyle/>
          <a:p>
            <a:r>
              <a:rPr lang="en-US" dirty="0"/>
              <a:t>The school – parent compact is a written agreement…</a:t>
            </a:r>
          </a:p>
          <a:p>
            <a:r>
              <a:rPr lang="en-US" dirty="0"/>
              <a:t>That addresses high- quality curriculum and instruction</a:t>
            </a:r>
          </a:p>
          <a:p>
            <a:r>
              <a:rPr lang="en-US" dirty="0"/>
              <a:t>That describes how parents and families, school staff, and students share the responsibility for improved student academic achievement</a:t>
            </a:r>
          </a:p>
          <a:p>
            <a:r>
              <a:rPr lang="en-US" dirty="0"/>
              <a:t>That stresses the importance of frequent communication between school and home, and the value of parent – teacher conferences (required in elementary school)</a:t>
            </a:r>
          </a:p>
          <a:p>
            <a:r>
              <a:rPr lang="en-US" dirty="0"/>
              <a:t>That affirms the importance of parents and families in decisions relating to the education of their children</a:t>
            </a:r>
          </a:p>
          <a:p>
            <a:r>
              <a:rPr lang="en-US" dirty="0"/>
              <a:t>Title I parents have the right to be involved in the development of the school parent compact</a:t>
            </a:r>
          </a:p>
          <a:p>
            <a:r>
              <a:rPr lang="en-US" dirty="0">
                <a:solidFill>
                  <a:srgbClr val="7030A0"/>
                </a:solidFill>
              </a:rPr>
              <a:t>Copies of the Student/Teacher/Parent compact can be found in the Student Handbook, Elementary website, or through a hard copy on request.</a:t>
            </a:r>
          </a:p>
        </p:txBody>
      </p:sp>
    </p:spTree>
    <p:extLst>
      <p:ext uri="{BB962C8B-B14F-4D97-AF65-F5344CB8AC3E}">
        <p14:creationId xmlns:p14="http://schemas.microsoft.com/office/powerpoint/2010/main" val="102361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2980-193F-4342-ACEB-A6B90CD694DD}"/>
              </a:ext>
            </a:extLst>
          </p:cNvPr>
          <p:cNvSpPr>
            <a:spLocks noGrp="1"/>
          </p:cNvSpPr>
          <p:nvPr>
            <p:ph type="title"/>
          </p:nvPr>
        </p:nvSpPr>
        <p:spPr/>
        <p:txBody>
          <a:bodyPr/>
          <a:lstStyle/>
          <a:p>
            <a:r>
              <a:rPr lang="en-US" dirty="0"/>
              <a:t>Teacher Qualifications</a:t>
            </a:r>
            <a:br>
              <a:rPr lang="en-US" dirty="0"/>
            </a:br>
            <a:endParaRPr lang="en-US" dirty="0"/>
          </a:p>
        </p:txBody>
      </p:sp>
      <p:sp>
        <p:nvSpPr>
          <p:cNvPr id="3" name="Content Placeholder 2">
            <a:extLst>
              <a:ext uri="{FF2B5EF4-FFF2-40B4-BE49-F238E27FC236}">
                <a16:creationId xmlns:a16="http://schemas.microsoft.com/office/drawing/2014/main" id="{F97F1E54-C4EF-4046-9B51-4F30986AF703}"/>
              </a:ext>
            </a:extLst>
          </p:cNvPr>
          <p:cNvSpPr>
            <a:spLocks noGrp="1"/>
          </p:cNvSpPr>
          <p:nvPr>
            <p:ph idx="1"/>
          </p:nvPr>
        </p:nvSpPr>
        <p:spPr>
          <a:xfrm>
            <a:off x="1069848" y="2177852"/>
            <a:ext cx="10058400" cy="4301969"/>
          </a:xfrm>
        </p:spPr>
        <p:txBody>
          <a:bodyPr>
            <a:noAutofit/>
          </a:bodyPr>
          <a:lstStyle/>
          <a:p>
            <a:r>
              <a:rPr lang="en-US" sz="3600" dirty="0"/>
              <a:t>Schools are required to notify parents that they have the right to request information </a:t>
            </a:r>
            <a:r>
              <a:rPr lang="en-US" sz="3200" dirty="0"/>
              <a:t>regarding</a:t>
            </a:r>
            <a:r>
              <a:rPr lang="en-US" sz="3600" dirty="0"/>
              <a:t> the qualifications of their child’s teacher</a:t>
            </a:r>
          </a:p>
          <a:p>
            <a:r>
              <a:rPr lang="en-US" sz="3600" dirty="0"/>
              <a:t>Parents must follow the school procedure to request this information</a:t>
            </a:r>
          </a:p>
          <a:p>
            <a:r>
              <a:rPr lang="en-US" sz="3600" dirty="0"/>
              <a:t>Check with the school office or district office to make this request</a:t>
            </a:r>
          </a:p>
        </p:txBody>
      </p:sp>
    </p:spTree>
    <p:extLst>
      <p:ext uri="{BB962C8B-B14F-4D97-AF65-F5344CB8AC3E}">
        <p14:creationId xmlns:p14="http://schemas.microsoft.com/office/powerpoint/2010/main" val="329835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71A2-E61B-7D40-A913-AEBF981CC0A1}"/>
              </a:ext>
            </a:extLst>
          </p:cNvPr>
          <p:cNvSpPr>
            <a:spLocks noGrp="1"/>
          </p:cNvSpPr>
          <p:nvPr>
            <p:ph type="title"/>
          </p:nvPr>
        </p:nvSpPr>
        <p:spPr/>
        <p:txBody>
          <a:bodyPr/>
          <a:lstStyle/>
          <a:p>
            <a:r>
              <a:rPr lang="en-US" dirty="0"/>
              <a:t>Annual evaluation</a:t>
            </a:r>
            <a:br>
              <a:rPr lang="en-US" dirty="0"/>
            </a:br>
            <a:endParaRPr lang="en-US" dirty="0"/>
          </a:p>
        </p:txBody>
      </p:sp>
      <p:sp>
        <p:nvSpPr>
          <p:cNvPr id="3" name="Content Placeholder 2">
            <a:extLst>
              <a:ext uri="{FF2B5EF4-FFF2-40B4-BE49-F238E27FC236}">
                <a16:creationId xmlns:a16="http://schemas.microsoft.com/office/drawing/2014/main" id="{F5CCC6A7-E1BD-044B-9621-95C8BE0D72A1}"/>
              </a:ext>
            </a:extLst>
          </p:cNvPr>
          <p:cNvSpPr>
            <a:spLocks noGrp="1"/>
          </p:cNvSpPr>
          <p:nvPr>
            <p:ph idx="1"/>
          </p:nvPr>
        </p:nvSpPr>
        <p:spPr/>
        <p:txBody>
          <a:bodyPr>
            <a:normAutofit fontScale="92500" lnSpcReduction="10000"/>
          </a:bodyPr>
          <a:lstStyle/>
          <a:p>
            <a:r>
              <a:rPr lang="en-US" dirty="0"/>
              <a:t>The content and effectiveness of the parental involvement policy and program must be evaluated annually – We do this in May of each year.</a:t>
            </a:r>
          </a:p>
          <a:p>
            <a:r>
              <a:rPr lang="en-US" dirty="0"/>
              <a:t>Identify barriers to participation in parental involvement</a:t>
            </a:r>
          </a:p>
          <a:p>
            <a:r>
              <a:rPr lang="en-US" dirty="0"/>
              <a:t>Data and input might include…</a:t>
            </a:r>
          </a:p>
          <a:p>
            <a:pPr marL="0" indent="0">
              <a:buNone/>
            </a:pPr>
            <a:r>
              <a:rPr lang="en-US" dirty="0"/>
              <a:t>     Parent questionnaires and surveys</a:t>
            </a:r>
          </a:p>
          <a:p>
            <a:pPr marL="0" indent="0">
              <a:buNone/>
            </a:pPr>
            <a:r>
              <a:rPr lang="en-US" dirty="0"/>
              <a:t>     Parent advisory committee input</a:t>
            </a:r>
          </a:p>
          <a:p>
            <a:pPr marL="0" indent="0">
              <a:buNone/>
            </a:pPr>
            <a:r>
              <a:rPr lang="en-US" dirty="0"/>
              <a:t>     Focus groups</a:t>
            </a:r>
          </a:p>
          <a:p>
            <a:pPr marL="0" indent="0">
              <a:buNone/>
            </a:pPr>
            <a:r>
              <a:rPr lang="en-US" dirty="0"/>
              <a:t> These findings are reported to the parents and families and are used to revise the parental involvement policy and school- parent compacts. Changes are made and approved by our Campus Site Base Team.      </a:t>
            </a:r>
          </a:p>
        </p:txBody>
      </p:sp>
    </p:spTree>
    <p:extLst>
      <p:ext uri="{BB962C8B-B14F-4D97-AF65-F5344CB8AC3E}">
        <p14:creationId xmlns:p14="http://schemas.microsoft.com/office/powerpoint/2010/main" val="214196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B79B-BC1B-0148-AD62-037CBAFCA3DC}"/>
              </a:ext>
            </a:extLst>
          </p:cNvPr>
          <p:cNvSpPr>
            <a:spLocks noGrp="1"/>
          </p:cNvSpPr>
          <p:nvPr>
            <p:ph type="title"/>
          </p:nvPr>
        </p:nvSpPr>
        <p:spPr/>
        <p:txBody>
          <a:bodyPr/>
          <a:lstStyle/>
          <a:p>
            <a:r>
              <a:rPr lang="en-US" dirty="0"/>
              <a:t>Who Do I contact?</a:t>
            </a:r>
          </a:p>
        </p:txBody>
      </p:sp>
      <p:sp>
        <p:nvSpPr>
          <p:cNvPr id="3" name="Content Placeholder 2">
            <a:extLst>
              <a:ext uri="{FF2B5EF4-FFF2-40B4-BE49-F238E27FC236}">
                <a16:creationId xmlns:a16="http://schemas.microsoft.com/office/drawing/2014/main" id="{29FA5402-130A-5248-AB05-EA06BE9D8AE9}"/>
              </a:ext>
            </a:extLst>
          </p:cNvPr>
          <p:cNvSpPr>
            <a:spLocks noGrp="1"/>
          </p:cNvSpPr>
          <p:nvPr>
            <p:ph idx="1"/>
          </p:nvPr>
        </p:nvSpPr>
        <p:spPr/>
        <p:txBody>
          <a:bodyPr/>
          <a:lstStyle/>
          <a:p>
            <a:r>
              <a:rPr lang="en-US" sz="2800" b="1" dirty="0">
                <a:solidFill>
                  <a:srgbClr val="7030A0"/>
                </a:solidFill>
              </a:rPr>
              <a:t>Tecka Heaps</a:t>
            </a:r>
          </a:p>
          <a:p>
            <a:r>
              <a:rPr lang="en-US" sz="2800" b="1" dirty="0">
                <a:solidFill>
                  <a:srgbClr val="7030A0"/>
                </a:solidFill>
              </a:rPr>
              <a:t>Elementary Principal/Title I Coordinator</a:t>
            </a:r>
          </a:p>
          <a:p>
            <a:r>
              <a:rPr lang="en-US" sz="2800" b="1" dirty="0">
                <a:solidFill>
                  <a:srgbClr val="7030A0"/>
                </a:solidFill>
              </a:rPr>
              <a:t> (325) 766-3323 Ext. 2108</a:t>
            </a:r>
          </a:p>
          <a:p>
            <a:r>
              <a:rPr lang="en-US" sz="2800" b="1" dirty="0">
                <a:solidFill>
                  <a:srgbClr val="7030A0"/>
                </a:solidFill>
                <a:hlinkClick r:id="rId2"/>
              </a:rPr>
              <a:t>theaps@roscoe.esc14.net</a:t>
            </a:r>
            <a:endParaRPr lang="en-US" sz="2800" b="1" dirty="0">
              <a:solidFill>
                <a:srgbClr val="7030A0"/>
              </a:solidFill>
            </a:endParaRPr>
          </a:p>
          <a:p>
            <a:endParaRPr lang="en-US" sz="1600" b="1" dirty="0"/>
          </a:p>
          <a:p>
            <a:pPr marL="0" indent="0">
              <a:buNone/>
            </a:pPr>
            <a:endParaRPr lang="en-US" dirty="0"/>
          </a:p>
        </p:txBody>
      </p:sp>
    </p:spTree>
    <p:extLst>
      <p:ext uri="{BB962C8B-B14F-4D97-AF65-F5344CB8AC3E}">
        <p14:creationId xmlns:p14="http://schemas.microsoft.com/office/powerpoint/2010/main" val="231658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1B16-139B-2B48-899E-0E1B38F660BA}"/>
              </a:ext>
            </a:extLst>
          </p:cNvPr>
          <p:cNvSpPr>
            <a:spLocks noGrp="1"/>
          </p:cNvSpPr>
          <p:nvPr>
            <p:ph type="title"/>
          </p:nvPr>
        </p:nvSpPr>
        <p:spPr>
          <a:xfrm>
            <a:off x="740923" y="1746453"/>
            <a:ext cx="10515600" cy="1325563"/>
          </a:xfrm>
        </p:spPr>
        <p:txBody>
          <a:bodyPr/>
          <a:lstStyle/>
          <a:p>
            <a:pPr algn="ctr"/>
            <a:r>
              <a:rPr lang="en-US" dirty="0"/>
              <a:t>QUESTIONS?</a:t>
            </a:r>
          </a:p>
        </p:txBody>
      </p:sp>
    </p:spTree>
    <p:extLst>
      <p:ext uri="{BB962C8B-B14F-4D97-AF65-F5344CB8AC3E}">
        <p14:creationId xmlns:p14="http://schemas.microsoft.com/office/powerpoint/2010/main" val="425564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58B0-3EB0-0747-AD32-11A9CE09A2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79375D-99E6-2040-8244-7A4D994C0762}"/>
              </a:ext>
            </a:extLst>
          </p:cNvPr>
          <p:cNvSpPr>
            <a:spLocks noGrp="1"/>
          </p:cNvSpPr>
          <p:nvPr>
            <p:ph idx="1"/>
          </p:nvPr>
        </p:nvSpPr>
        <p:spPr/>
        <p:txBody>
          <a:bodyPr/>
          <a:lstStyle/>
          <a:p>
            <a:endParaRPr lang="en-US"/>
          </a:p>
        </p:txBody>
      </p:sp>
      <p:pic>
        <p:nvPicPr>
          <p:cNvPr id="4098" name="Picture 2" descr="Related image">
            <a:extLst>
              <a:ext uri="{FF2B5EF4-FFF2-40B4-BE49-F238E27FC236}">
                <a16:creationId xmlns:a16="http://schemas.microsoft.com/office/drawing/2014/main" id="{27DE90E1-1E45-4642-B70F-14F4C9EF9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438C70-A667-7345-BBC0-D9D767B49859}"/>
              </a:ext>
            </a:extLst>
          </p:cNvPr>
          <p:cNvSpPr txBox="1"/>
          <p:nvPr/>
        </p:nvSpPr>
        <p:spPr>
          <a:xfrm>
            <a:off x="2508422" y="1270983"/>
            <a:ext cx="6934912" cy="1569660"/>
          </a:xfrm>
          <a:prstGeom prst="rect">
            <a:avLst/>
          </a:prstGeom>
          <a:noFill/>
        </p:spPr>
        <p:txBody>
          <a:bodyPr wrap="none" rtlCol="0">
            <a:spAutoFit/>
          </a:bodyPr>
          <a:lstStyle/>
          <a:p>
            <a:r>
              <a:rPr lang="en-US" sz="9600" dirty="0">
                <a:latin typeface="Marker Felt Thin" panose="02000400000000000000" pitchFamily="2" charset="77"/>
              </a:rPr>
              <a:t>Introductions</a:t>
            </a:r>
          </a:p>
        </p:txBody>
      </p:sp>
      <p:pic>
        <p:nvPicPr>
          <p:cNvPr id="7" name="Picture 2" descr="Image result for hands ">
            <a:extLst>
              <a:ext uri="{FF2B5EF4-FFF2-40B4-BE49-F238E27FC236}">
                <a16:creationId xmlns:a16="http://schemas.microsoft.com/office/drawing/2014/main" id="{FB5EB88C-9DD7-AE4A-86F8-F30545A9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570" y="2944533"/>
            <a:ext cx="3980935" cy="265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5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A5B1-665A-904B-A2C7-F1F31C69233B}"/>
              </a:ext>
            </a:extLst>
          </p:cNvPr>
          <p:cNvSpPr>
            <a:spLocks noGrp="1"/>
          </p:cNvSpPr>
          <p:nvPr>
            <p:ph type="title"/>
          </p:nvPr>
        </p:nvSpPr>
        <p:spPr/>
        <p:txBody>
          <a:bodyPr/>
          <a:lstStyle/>
          <a:p>
            <a:pPr algn="ctr"/>
            <a:r>
              <a:rPr lang="en-US" dirty="0">
                <a:latin typeface="American Typewriter" panose="02090604020004020304" pitchFamily="18" charset="77"/>
              </a:rPr>
              <a:t>THIS YEAR’S THEME:</a:t>
            </a:r>
          </a:p>
        </p:txBody>
      </p:sp>
      <p:sp>
        <p:nvSpPr>
          <p:cNvPr id="3" name="Content Placeholder 2">
            <a:extLst>
              <a:ext uri="{FF2B5EF4-FFF2-40B4-BE49-F238E27FC236}">
                <a16:creationId xmlns:a16="http://schemas.microsoft.com/office/drawing/2014/main" id="{5356EFED-1344-D443-A962-96E1E2B769D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b="1" dirty="0">
                <a:latin typeface="American Typewriter" panose="02090604020004020304" pitchFamily="18" charset="77"/>
              </a:rPr>
              <a:t>SKY’S THE LIMIT</a:t>
            </a:r>
          </a:p>
        </p:txBody>
      </p:sp>
    </p:spTree>
    <p:extLst>
      <p:ext uri="{BB962C8B-B14F-4D97-AF65-F5344CB8AC3E}">
        <p14:creationId xmlns:p14="http://schemas.microsoft.com/office/powerpoint/2010/main" val="406919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0FB2-1037-B04C-9944-C8CDFFA0A1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39632A-EFCA-2F40-888E-D295FE1B22C3}"/>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8F672C32-36ED-EC4E-A10D-CF1527971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6"/>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3EDE8E-A263-0244-B5BB-2B0995416E8D}"/>
              </a:ext>
            </a:extLst>
          </p:cNvPr>
          <p:cNvSpPr txBox="1"/>
          <p:nvPr/>
        </p:nvSpPr>
        <p:spPr>
          <a:xfrm>
            <a:off x="1832544" y="238423"/>
            <a:ext cx="3833678" cy="1569660"/>
          </a:xfrm>
          <a:prstGeom prst="rect">
            <a:avLst/>
          </a:prstGeom>
          <a:noFill/>
        </p:spPr>
        <p:txBody>
          <a:bodyPr wrap="none" rtlCol="0">
            <a:spAutoFit/>
          </a:bodyPr>
          <a:lstStyle/>
          <a:p>
            <a:r>
              <a:rPr lang="en-US" sz="9600" dirty="0">
                <a:latin typeface="Marker Felt Thin" panose="02000400000000000000" pitchFamily="2" charset="77"/>
              </a:rPr>
              <a:t>Other…</a:t>
            </a:r>
          </a:p>
        </p:txBody>
      </p:sp>
      <p:sp>
        <p:nvSpPr>
          <p:cNvPr id="6" name="TextBox 5">
            <a:extLst>
              <a:ext uri="{FF2B5EF4-FFF2-40B4-BE49-F238E27FC236}">
                <a16:creationId xmlns:a16="http://schemas.microsoft.com/office/drawing/2014/main" id="{666271EE-4E7F-1844-80D9-F7C03559EE83}"/>
              </a:ext>
            </a:extLst>
          </p:cNvPr>
          <p:cNvSpPr txBox="1"/>
          <p:nvPr/>
        </p:nvSpPr>
        <p:spPr>
          <a:xfrm>
            <a:off x="4065100" y="2123857"/>
            <a:ext cx="5472652" cy="3077766"/>
          </a:xfrm>
          <a:prstGeom prst="rect">
            <a:avLst/>
          </a:prstGeom>
          <a:noFill/>
        </p:spPr>
        <p:txBody>
          <a:bodyPr wrap="none" rtlCol="0">
            <a:spAutoFit/>
          </a:bodyPr>
          <a:lstStyle/>
          <a:p>
            <a:pPr marL="571500" indent="-571500">
              <a:buFont typeface="Wingdings" pitchFamily="2" charset="2"/>
              <a:buChar char="ü"/>
            </a:pPr>
            <a:r>
              <a:rPr lang="en-US" sz="4400" dirty="0"/>
              <a:t>Cafeteria</a:t>
            </a:r>
          </a:p>
          <a:p>
            <a:pPr marL="571500" indent="-571500">
              <a:buFont typeface="Wingdings" pitchFamily="2" charset="2"/>
              <a:buChar char="ü"/>
            </a:pPr>
            <a:r>
              <a:rPr lang="en-US" sz="4400" dirty="0"/>
              <a:t>Medications – Nurse</a:t>
            </a:r>
          </a:p>
          <a:p>
            <a:pPr marL="571500" indent="-571500">
              <a:buFont typeface="Wingdings" pitchFamily="2" charset="2"/>
              <a:buChar char="ü"/>
            </a:pPr>
            <a:r>
              <a:rPr lang="en-US" sz="4400" dirty="0"/>
              <a:t>Sign up </a:t>
            </a:r>
          </a:p>
          <a:p>
            <a:pPr marL="571500" indent="-571500">
              <a:buFont typeface="Wingdings" pitchFamily="2" charset="2"/>
              <a:buChar char="ü"/>
            </a:pPr>
            <a:r>
              <a:rPr lang="en-US" sz="4400" dirty="0"/>
              <a:t>After school safety</a:t>
            </a:r>
          </a:p>
          <a:p>
            <a:endParaRPr lang="en-US" dirty="0"/>
          </a:p>
        </p:txBody>
      </p:sp>
      <p:pic>
        <p:nvPicPr>
          <p:cNvPr id="9218" name="Picture 2" descr="Related image">
            <a:extLst>
              <a:ext uri="{FF2B5EF4-FFF2-40B4-BE49-F238E27FC236}">
                <a16:creationId xmlns:a16="http://schemas.microsoft.com/office/drawing/2014/main" id="{EDE127E9-CA5E-FE49-B0A5-79E36CD42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635" y="559600"/>
            <a:ext cx="2318265" cy="92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62CD855-36B5-6B40-9682-46934F9F7350}"/>
              </a:ext>
            </a:extLst>
          </p:cNvPr>
          <p:cNvPicPr>
            <a:picLocks noChangeAspect="1"/>
          </p:cNvPicPr>
          <p:nvPr/>
        </p:nvPicPr>
        <p:blipFill>
          <a:blip r:embed="rId4"/>
          <a:stretch>
            <a:fillRect/>
          </a:stretch>
        </p:blipFill>
        <p:spPr>
          <a:xfrm>
            <a:off x="9633040" y="4440641"/>
            <a:ext cx="2143607" cy="1736322"/>
          </a:xfrm>
          <a:prstGeom prst="rect">
            <a:avLst/>
          </a:prstGeom>
        </p:spPr>
      </p:pic>
      <p:pic>
        <p:nvPicPr>
          <p:cNvPr id="8" name="Picture 7">
            <a:extLst>
              <a:ext uri="{FF2B5EF4-FFF2-40B4-BE49-F238E27FC236}">
                <a16:creationId xmlns:a16="http://schemas.microsoft.com/office/drawing/2014/main" id="{DC05FBBC-DC8F-7144-932C-0A16600B4658}"/>
              </a:ext>
            </a:extLst>
          </p:cNvPr>
          <p:cNvPicPr>
            <a:picLocks noChangeAspect="1"/>
          </p:cNvPicPr>
          <p:nvPr/>
        </p:nvPicPr>
        <p:blipFill>
          <a:blip r:embed="rId5"/>
          <a:stretch>
            <a:fillRect/>
          </a:stretch>
        </p:blipFill>
        <p:spPr>
          <a:xfrm>
            <a:off x="283144" y="2258077"/>
            <a:ext cx="1549400" cy="1193800"/>
          </a:xfrm>
          <a:prstGeom prst="rect">
            <a:avLst/>
          </a:prstGeom>
        </p:spPr>
      </p:pic>
      <p:pic>
        <p:nvPicPr>
          <p:cNvPr id="9" name="Picture 8">
            <a:extLst>
              <a:ext uri="{FF2B5EF4-FFF2-40B4-BE49-F238E27FC236}">
                <a16:creationId xmlns:a16="http://schemas.microsoft.com/office/drawing/2014/main" id="{7D162A09-BDD4-E14E-A02A-90319AA1BB34}"/>
              </a:ext>
            </a:extLst>
          </p:cNvPr>
          <p:cNvPicPr>
            <a:picLocks noChangeAspect="1"/>
          </p:cNvPicPr>
          <p:nvPr/>
        </p:nvPicPr>
        <p:blipFill>
          <a:blip r:embed="rId6"/>
          <a:stretch>
            <a:fillRect/>
          </a:stretch>
        </p:blipFill>
        <p:spPr>
          <a:xfrm>
            <a:off x="2096728" y="3790364"/>
            <a:ext cx="1549400" cy="1193800"/>
          </a:xfrm>
          <a:prstGeom prst="rect">
            <a:avLst/>
          </a:prstGeom>
        </p:spPr>
      </p:pic>
      <p:pic>
        <p:nvPicPr>
          <p:cNvPr id="11" name="Picture 2" descr="Image result for hand held stop sign">
            <a:extLst>
              <a:ext uri="{FF2B5EF4-FFF2-40B4-BE49-F238E27FC236}">
                <a16:creationId xmlns:a16="http://schemas.microsoft.com/office/drawing/2014/main" id="{20110F22-3036-F648-A198-F600EB00B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5953" y="2324118"/>
            <a:ext cx="1153518" cy="14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0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C6A-D656-D246-97EA-F428419ACC73}"/>
              </a:ext>
            </a:extLst>
          </p:cNvPr>
          <p:cNvSpPr>
            <a:spLocks noGrp="1"/>
          </p:cNvSpPr>
          <p:nvPr>
            <p:ph type="title"/>
          </p:nvPr>
        </p:nvSpPr>
        <p:spPr/>
        <p:txBody>
          <a:bodyPr/>
          <a:lstStyle/>
          <a:p>
            <a:endParaRPr lang="en-US"/>
          </a:p>
        </p:txBody>
      </p:sp>
      <p:pic>
        <p:nvPicPr>
          <p:cNvPr id="14" name="Content Placeholder 13">
            <a:extLst>
              <a:ext uri="{FF2B5EF4-FFF2-40B4-BE49-F238E27FC236}">
                <a16:creationId xmlns:a16="http://schemas.microsoft.com/office/drawing/2014/main" id="{04F1CA06-FF41-AA4F-BFF0-DA45B6812A85}"/>
              </a:ext>
            </a:extLst>
          </p:cNvPr>
          <p:cNvPicPr>
            <a:picLocks noGrp="1" noChangeAspect="1"/>
          </p:cNvPicPr>
          <p:nvPr>
            <p:ph idx="1"/>
          </p:nvPr>
        </p:nvPicPr>
        <p:blipFill>
          <a:blip r:embed="rId2"/>
          <a:stretch>
            <a:fillRect/>
          </a:stretch>
        </p:blipFill>
        <p:spPr>
          <a:xfrm>
            <a:off x="4352226" y="1825625"/>
            <a:ext cx="3487548" cy="4351338"/>
          </a:xfrm>
        </p:spPr>
      </p:pic>
      <p:pic>
        <p:nvPicPr>
          <p:cNvPr id="4" name="Picture 2" descr="Related image">
            <a:extLst>
              <a:ext uri="{FF2B5EF4-FFF2-40B4-BE49-F238E27FC236}">
                <a16:creationId xmlns:a16="http://schemas.microsoft.com/office/drawing/2014/main" id="{7D6D2EB3-39D6-1E49-AC19-B6D2A0E5F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0DEB54-6218-B445-86AB-F522F992E576}"/>
              </a:ext>
            </a:extLst>
          </p:cNvPr>
          <p:cNvSpPr txBox="1"/>
          <p:nvPr/>
        </p:nvSpPr>
        <p:spPr>
          <a:xfrm>
            <a:off x="691978" y="461547"/>
            <a:ext cx="4972067" cy="1569660"/>
          </a:xfrm>
          <a:prstGeom prst="rect">
            <a:avLst/>
          </a:prstGeom>
          <a:noFill/>
        </p:spPr>
        <p:txBody>
          <a:bodyPr wrap="none" rtlCol="0">
            <a:spAutoFit/>
          </a:bodyPr>
          <a:lstStyle/>
          <a:p>
            <a:r>
              <a:rPr lang="en-US" sz="9600" dirty="0">
                <a:latin typeface="Marker Felt Thin" panose="02000400000000000000" pitchFamily="2" charset="77"/>
              </a:rPr>
              <a:t>Connect…</a:t>
            </a:r>
          </a:p>
        </p:txBody>
      </p:sp>
      <p:pic>
        <p:nvPicPr>
          <p:cNvPr id="10242" name="Picture 2" descr="Image result for hands clipart">
            <a:extLst>
              <a:ext uri="{FF2B5EF4-FFF2-40B4-BE49-F238E27FC236}">
                <a16:creationId xmlns:a16="http://schemas.microsoft.com/office/drawing/2014/main" id="{66CADB9F-0252-6C46-A91C-68F59EF82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342" y="351144"/>
            <a:ext cx="5708822" cy="21021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FEE491DF-C95C-DF46-A595-AB9FE6747E0A}"/>
              </a:ext>
            </a:extLst>
          </p:cNvPr>
          <p:cNvSpPr>
            <a:spLocks noChangeArrowheads="1"/>
          </p:cNvSpPr>
          <p:nvPr/>
        </p:nvSpPr>
        <p:spPr bwMode="auto">
          <a:xfrm>
            <a:off x="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3" name="Picture 3" descr="mage result for fb logo">
            <a:extLst>
              <a:ext uri="{FF2B5EF4-FFF2-40B4-BE49-F238E27FC236}">
                <a16:creationId xmlns:a16="http://schemas.microsoft.com/office/drawing/2014/main" id="{C61A3153-B1B5-D749-8658-050A85F57D8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9920" y="1978291"/>
            <a:ext cx="1028923" cy="10289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9DB67F54-46CF-6744-B312-3B131AE7D78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5" name="Picture 5" descr="mage result for remind logo">
            <a:extLst>
              <a:ext uri="{FF2B5EF4-FFF2-40B4-BE49-F238E27FC236}">
                <a16:creationId xmlns:a16="http://schemas.microsoft.com/office/drawing/2014/main" id="{00903BEC-F648-1449-A73D-9CCAB6D6D55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756894" y="2563702"/>
            <a:ext cx="2147971" cy="11030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tp://www.roscoe.esc14.net/users/0001/images/risd_header_2.jpg">
            <a:extLst>
              <a:ext uri="{FF2B5EF4-FFF2-40B4-BE49-F238E27FC236}">
                <a16:creationId xmlns:a16="http://schemas.microsoft.com/office/drawing/2014/main" id="{1BB0C9D7-8C3A-C842-B7EA-1383A05A853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586822" y="3330386"/>
            <a:ext cx="2924432" cy="883509"/>
          </a:xfrm>
          <a:prstGeom prst="rect">
            <a:avLst/>
          </a:prstGeom>
          <a:noFill/>
          <a:ln>
            <a:noFill/>
          </a:ln>
        </p:spPr>
      </p:pic>
      <p:sp>
        <p:nvSpPr>
          <p:cNvPr id="10" name="Rectangle 8">
            <a:extLst>
              <a:ext uri="{FF2B5EF4-FFF2-40B4-BE49-F238E27FC236}">
                <a16:creationId xmlns:a16="http://schemas.microsoft.com/office/drawing/2014/main" id="{AF13CA76-D4EF-3A46-A7DE-5672BD1F86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7" name="Picture 7" descr="Pomona_Presentation_Folder_old_mark_inside_1024x1024">
            <a:extLst>
              <a:ext uri="{FF2B5EF4-FFF2-40B4-BE49-F238E27FC236}">
                <a16:creationId xmlns:a16="http://schemas.microsoft.com/office/drawing/2014/main" id="{1DFA8B9F-9F8E-6F4A-9141-48BBB779A041}"/>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0048389" y="3115208"/>
            <a:ext cx="1261134" cy="9008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8F6D970-A326-7244-8148-65CAFB3DD2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9" name="Picture 9" descr="OFFICE+LOGO">
            <a:extLst>
              <a:ext uri="{FF2B5EF4-FFF2-40B4-BE49-F238E27FC236}">
                <a16:creationId xmlns:a16="http://schemas.microsoft.com/office/drawing/2014/main" id="{41C9644F-CAEB-AD4E-9308-4777B6DC18D6}"/>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660866" y="5223078"/>
            <a:ext cx="2357816" cy="121165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Facebook">
            <a:extLst>
              <a:ext uri="{FF2B5EF4-FFF2-40B4-BE49-F238E27FC236}">
                <a16:creationId xmlns:a16="http://schemas.microsoft.com/office/drawing/2014/main" id="{4977FAFE-732B-2240-934D-EAA1A6D561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199" y="3015759"/>
            <a:ext cx="1752467" cy="9855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883534A-4D93-4046-83DB-CA93AC4AEB5D}"/>
              </a:ext>
            </a:extLst>
          </p:cNvPr>
          <p:cNvPicPr>
            <a:picLocks noChangeAspect="1"/>
          </p:cNvPicPr>
          <p:nvPr/>
        </p:nvPicPr>
        <p:blipFill>
          <a:blip r:embed="rId2"/>
          <a:stretch>
            <a:fillRect/>
          </a:stretch>
        </p:blipFill>
        <p:spPr>
          <a:xfrm>
            <a:off x="9775274" y="4625607"/>
            <a:ext cx="1300658" cy="1622803"/>
          </a:xfrm>
          <a:prstGeom prst="rect">
            <a:avLst/>
          </a:prstGeom>
        </p:spPr>
      </p:pic>
      <p:pic>
        <p:nvPicPr>
          <p:cNvPr id="18" name="Picture 17">
            <a:extLst>
              <a:ext uri="{FF2B5EF4-FFF2-40B4-BE49-F238E27FC236}">
                <a16:creationId xmlns:a16="http://schemas.microsoft.com/office/drawing/2014/main" id="{49A7CD24-763D-BE4F-BF3A-9A6C5E99CD9F}"/>
              </a:ext>
            </a:extLst>
          </p:cNvPr>
          <p:cNvPicPr>
            <a:picLocks noChangeAspect="1"/>
          </p:cNvPicPr>
          <p:nvPr/>
        </p:nvPicPr>
        <p:blipFill>
          <a:blip r:embed="rId15"/>
          <a:stretch>
            <a:fillRect/>
          </a:stretch>
        </p:blipFill>
        <p:spPr>
          <a:xfrm>
            <a:off x="4795240" y="4345562"/>
            <a:ext cx="1427187" cy="1825624"/>
          </a:xfrm>
          <a:prstGeom prst="rect">
            <a:avLst/>
          </a:prstGeom>
        </p:spPr>
      </p:pic>
    </p:spTree>
    <p:extLst>
      <p:ext uri="{BB962C8B-B14F-4D97-AF65-F5344CB8AC3E}">
        <p14:creationId xmlns:p14="http://schemas.microsoft.com/office/powerpoint/2010/main" val="1578332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76FE-8748-404A-B88D-8665AFBA8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A88DEE-F1C2-9241-8819-0E96F409C77E}"/>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7A661063-EDE0-0D42-B93E-05097C188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1BDE4A-D156-5248-AA7E-F927AD96564D}"/>
              </a:ext>
            </a:extLst>
          </p:cNvPr>
          <p:cNvSpPr txBox="1"/>
          <p:nvPr/>
        </p:nvSpPr>
        <p:spPr>
          <a:xfrm>
            <a:off x="691978" y="461547"/>
            <a:ext cx="7121180" cy="1569660"/>
          </a:xfrm>
          <a:prstGeom prst="rect">
            <a:avLst/>
          </a:prstGeom>
          <a:noFill/>
        </p:spPr>
        <p:txBody>
          <a:bodyPr wrap="none" rtlCol="0">
            <a:spAutoFit/>
          </a:bodyPr>
          <a:lstStyle/>
          <a:p>
            <a:r>
              <a:rPr lang="en-US" sz="9600" dirty="0">
                <a:latin typeface="Marker Felt Thin" panose="02000400000000000000" pitchFamily="2" charset="77"/>
              </a:rPr>
              <a:t>Get involved…</a:t>
            </a:r>
          </a:p>
        </p:txBody>
      </p:sp>
      <p:sp>
        <p:nvSpPr>
          <p:cNvPr id="6" name="TextBox 5">
            <a:extLst>
              <a:ext uri="{FF2B5EF4-FFF2-40B4-BE49-F238E27FC236}">
                <a16:creationId xmlns:a16="http://schemas.microsoft.com/office/drawing/2014/main" id="{C6314A9E-8F30-364D-8F42-E282932C7462}"/>
              </a:ext>
            </a:extLst>
          </p:cNvPr>
          <p:cNvSpPr txBox="1"/>
          <p:nvPr/>
        </p:nvSpPr>
        <p:spPr>
          <a:xfrm>
            <a:off x="2574325" y="1948273"/>
            <a:ext cx="9763897" cy="3108543"/>
          </a:xfrm>
          <a:prstGeom prst="rect">
            <a:avLst/>
          </a:prstGeom>
          <a:noFill/>
        </p:spPr>
        <p:txBody>
          <a:bodyPr wrap="square" rtlCol="0">
            <a:spAutoFit/>
          </a:bodyPr>
          <a:lstStyle/>
          <a:p>
            <a:pPr marL="457200" indent="-457200">
              <a:buFont typeface="Wingdings" pitchFamily="2" charset="2"/>
              <a:buChar char="v"/>
            </a:pPr>
            <a:r>
              <a:rPr lang="en-US" sz="2800" dirty="0">
                <a:latin typeface="Marker Felt Thin" panose="02000400000000000000" pitchFamily="2" charset="77"/>
              </a:rPr>
              <a:t>Fall Festival is Oct. 8TH – Planning meeting August 25TH@4:15</a:t>
            </a:r>
          </a:p>
          <a:p>
            <a:pPr marL="457200" indent="-457200">
              <a:buFont typeface="Wingdings" pitchFamily="2" charset="2"/>
              <a:buChar char="v"/>
            </a:pPr>
            <a:r>
              <a:rPr lang="en-US" sz="2800" dirty="0">
                <a:latin typeface="Marker Felt Thin" panose="02000400000000000000" pitchFamily="2" charset="77"/>
              </a:rPr>
              <a:t>Book Fair (Fall and Spring)</a:t>
            </a:r>
          </a:p>
          <a:p>
            <a:pPr marL="457200" indent="-457200">
              <a:buFont typeface="Wingdings" pitchFamily="2" charset="2"/>
              <a:buChar char="v"/>
            </a:pPr>
            <a:r>
              <a:rPr lang="en-US" sz="2800" dirty="0">
                <a:latin typeface="Marker Felt Thin" panose="02000400000000000000" pitchFamily="2" charset="77"/>
              </a:rPr>
              <a:t>Thanksgiving meal</a:t>
            </a:r>
          </a:p>
          <a:p>
            <a:pPr marL="457200" indent="-457200">
              <a:buFont typeface="Wingdings" pitchFamily="2" charset="2"/>
              <a:buChar char="v"/>
            </a:pPr>
            <a:r>
              <a:rPr lang="en-US" sz="2800" dirty="0">
                <a:latin typeface="Marker Felt Thin" panose="02000400000000000000" pitchFamily="2" charset="77"/>
              </a:rPr>
              <a:t>Muffins with Moms                           Info to come</a:t>
            </a:r>
          </a:p>
          <a:p>
            <a:pPr marL="457200" indent="-457200">
              <a:buFont typeface="Wingdings" pitchFamily="2" charset="2"/>
              <a:buChar char="v"/>
            </a:pPr>
            <a:r>
              <a:rPr lang="en-US" sz="2800" dirty="0">
                <a:latin typeface="Marker Felt Thin" panose="02000400000000000000" pitchFamily="2" charset="77"/>
              </a:rPr>
              <a:t>Donuts with Dads</a:t>
            </a:r>
          </a:p>
          <a:p>
            <a:pPr marL="457200" indent="-457200">
              <a:buFont typeface="Wingdings" pitchFamily="2" charset="2"/>
              <a:buChar char="v"/>
            </a:pPr>
            <a:r>
              <a:rPr lang="en-US" sz="2800" dirty="0">
                <a:latin typeface="Marker Felt Thin" panose="02000400000000000000" pitchFamily="2" charset="77"/>
              </a:rPr>
              <a:t>Literacy Night</a:t>
            </a:r>
          </a:p>
          <a:p>
            <a:pPr marL="457200" indent="-457200">
              <a:buFont typeface="Wingdings" pitchFamily="2" charset="2"/>
              <a:buChar char="v"/>
            </a:pPr>
            <a:r>
              <a:rPr lang="en-US" sz="2800" dirty="0">
                <a:latin typeface="Marker Felt Thin" panose="02000400000000000000" pitchFamily="2" charset="77"/>
              </a:rPr>
              <a:t>Track Meet</a:t>
            </a:r>
          </a:p>
        </p:txBody>
      </p:sp>
      <p:pic>
        <p:nvPicPr>
          <p:cNvPr id="11266" name="Picture 2" descr="Image result for bracket">
            <a:extLst>
              <a:ext uri="{FF2B5EF4-FFF2-40B4-BE49-F238E27FC236}">
                <a16:creationId xmlns:a16="http://schemas.microsoft.com/office/drawing/2014/main" id="{7809C686-74B7-E046-BE43-1526DA2A4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870" y="2402360"/>
            <a:ext cx="1344790" cy="2818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1BC475-D999-4D41-8036-DEFD33274428}"/>
              </a:ext>
            </a:extLst>
          </p:cNvPr>
          <p:cNvPicPr>
            <a:picLocks noChangeAspect="1"/>
          </p:cNvPicPr>
          <p:nvPr/>
        </p:nvPicPr>
        <p:blipFill>
          <a:blip r:embed="rId4"/>
          <a:stretch>
            <a:fillRect/>
          </a:stretch>
        </p:blipFill>
        <p:spPr>
          <a:xfrm>
            <a:off x="292786" y="2402360"/>
            <a:ext cx="2273300" cy="1714500"/>
          </a:xfrm>
          <a:prstGeom prst="rect">
            <a:avLst/>
          </a:prstGeom>
        </p:spPr>
      </p:pic>
      <p:sp>
        <p:nvSpPr>
          <p:cNvPr id="8" name="Rectangle 4">
            <a:extLst>
              <a:ext uri="{FF2B5EF4-FFF2-40B4-BE49-F238E27FC236}">
                <a16:creationId xmlns:a16="http://schemas.microsoft.com/office/drawing/2014/main" id="{36E35E94-93CC-2A4A-B2B5-29511788D1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3227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140A-C402-4F49-8659-7260EEB0D4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74A743-C40E-934A-A7ED-934521C82742}"/>
              </a:ext>
            </a:extLst>
          </p:cNvPr>
          <p:cNvSpPr>
            <a:spLocks noGrp="1"/>
          </p:cNvSpPr>
          <p:nvPr>
            <p:ph idx="1"/>
          </p:nvPr>
        </p:nvSpPr>
        <p:spPr/>
        <p:txBody>
          <a:bodyPr/>
          <a:lstStyle/>
          <a:p>
            <a:endParaRPr lang="en-US"/>
          </a:p>
        </p:txBody>
      </p:sp>
      <p:pic>
        <p:nvPicPr>
          <p:cNvPr id="5" name="Picture 2" descr="Related image">
            <a:extLst>
              <a:ext uri="{FF2B5EF4-FFF2-40B4-BE49-F238E27FC236}">
                <a16:creationId xmlns:a16="http://schemas.microsoft.com/office/drawing/2014/main" id="{B660A98E-2CEB-6B41-9847-7B2A2E43E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13"/>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339863D-4DFB-5040-B0CB-8916D633AED5}"/>
              </a:ext>
            </a:extLst>
          </p:cNvPr>
          <p:cNvPicPr>
            <a:picLocks noChangeAspect="1"/>
          </p:cNvPicPr>
          <p:nvPr/>
        </p:nvPicPr>
        <p:blipFill>
          <a:blip r:embed="rId3"/>
          <a:stretch>
            <a:fillRect/>
          </a:stretch>
        </p:blipFill>
        <p:spPr>
          <a:xfrm>
            <a:off x="4517422" y="782936"/>
            <a:ext cx="3672237" cy="2763451"/>
          </a:xfrm>
          <a:prstGeom prst="rect">
            <a:avLst/>
          </a:prstGeom>
        </p:spPr>
      </p:pic>
      <p:sp>
        <p:nvSpPr>
          <p:cNvPr id="7" name="Rectangle 6">
            <a:extLst>
              <a:ext uri="{FF2B5EF4-FFF2-40B4-BE49-F238E27FC236}">
                <a16:creationId xmlns:a16="http://schemas.microsoft.com/office/drawing/2014/main" id="{D5AF04A8-20D0-2546-8E6A-549F4176E4A2}"/>
              </a:ext>
            </a:extLst>
          </p:cNvPr>
          <p:cNvSpPr/>
          <p:nvPr/>
        </p:nvSpPr>
        <p:spPr>
          <a:xfrm>
            <a:off x="3146854" y="3785456"/>
            <a:ext cx="6096000" cy="1446550"/>
          </a:xfrm>
          <a:prstGeom prst="rect">
            <a:avLst/>
          </a:prstGeom>
        </p:spPr>
        <p:txBody>
          <a:bodyPr>
            <a:spAutoFit/>
          </a:bodyPr>
          <a:lstStyle/>
          <a:p>
            <a:pPr algn="ctr"/>
            <a:r>
              <a:rPr lang="en-US" sz="4400" dirty="0">
                <a:solidFill>
                  <a:srgbClr val="000000"/>
                </a:solidFill>
                <a:effectLst/>
                <a:latin typeface="Times" pitchFamily="2" charset="0"/>
              </a:rPr>
              <a:t>Looking forward to </a:t>
            </a:r>
          </a:p>
          <a:p>
            <a:pPr algn="ctr"/>
            <a:r>
              <a:rPr lang="en-US" sz="4400" dirty="0">
                <a:solidFill>
                  <a:srgbClr val="000000"/>
                </a:solidFill>
                <a:effectLst/>
                <a:latin typeface="Times" pitchFamily="2" charset="0"/>
              </a:rPr>
              <a:t>an </a:t>
            </a:r>
            <a:r>
              <a:rPr lang="en-US" sz="4400" i="1" dirty="0">
                <a:solidFill>
                  <a:srgbClr val="F6FB00"/>
                </a:solidFill>
                <a:effectLst/>
                <a:latin typeface="Times New Roman" panose="02020603050405020304" pitchFamily="18" charset="0"/>
              </a:rPr>
              <a:t>awesome</a:t>
            </a:r>
            <a:r>
              <a:rPr lang="en-US" sz="4400" dirty="0">
                <a:solidFill>
                  <a:srgbClr val="000000"/>
                </a:solidFill>
                <a:effectLst/>
                <a:latin typeface="Times" pitchFamily="2" charset="0"/>
              </a:rPr>
              <a:t> year!</a:t>
            </a:r>
          </a:p>
        </p:txBody>
      </p:sp>
    </p:spTree>
    <p:extLst>
      <p:ext uri="{BB962C8B-B14F-4D97-AF65-F5344CB8AC3E}">
        <p14:creationId xmlns:p14="http://schemas.microsoft.com/office/powerpoint/2010/main" val="151138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1447-FC84-7248-B1DF-5235E10EBDDF}"/>
              </a:ext>
            </a:extLst>
          </p:cNvPr>
          <p:cNvSpPr>
            <a:spLocks noGrp="1"/>
          </p:cNvSpPr>
          <p:nvPr>
            <p:ph type="title"/>
          </p:nvPr>
        </p:nvSpPr>
        <p:spPr/>
        <p:txBody>
          <a:bodyPr/>
          <a:lstStyle/>
          <a:p>
            <a:endParaRPr lang="en-US"/>
          </a:p>
        </p:txBody>
      </p:sp>
      <p:pic>
        <p:nvPicPr>
          <p:cNvPr id="4" name="Picture 2" descr="Related image">
            <a:extLst>
              <a:ext uri="{FF2B5EF4-FFF2-40B4-BE49-F238E27FC236}">
                <a16:creationId xmlns:a16="http://schemas.microsoft.com/office/drawing/2014/main" id="{C5B2417A-AE7D-2641-BE9C-8BF00DBA1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6"/>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hands">
            <a:extLst>
              <a:ext uri="{FF2B5EF4-FFF2-40B4-BE49-F238E27FC236}">
                <a16:creationId xmlns:a16="http://schemas.microsoft.com/office/drawing/2014/main" id="{19280E92-9A31-A943-8528-1E1E284EC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008">
            <a:off x="5243146" y="5154834"/>
            <a:ext cx="1705706" cy="12533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a:extLst>
              <a:ext uri="{FF2B5EF4-FFF2-40B4-BE49-F238E27FC236}">
                <a16:creationId xmlns:a16="http://schemas.microsoft.com/office/drawing/2014/main" id="{E95DA8F7-F724-8C4A-8E38-87DC1E458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2699">
            <a:off x="9324031" y="4879746"/>
            <a:ext cx="1433130" cy="143313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hands clipart">
            <a:extLst>
              <a:ext uri="{FF2B5EF4-FFF2-40B4-BE49-F238E27FC236}">
                <a16:creationId xmlns:a16="http://schemas.microsoft.com/office/drawing/2014/main" id="{E4604A16-5FF1-5942-AD45-5F0AAC6C6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3209">
            <a:off x="10415364" y="577967"/>
            <a:ext cx="1247117" cy="141109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lated image">
            <a:extLst>
              <a:ext uri="{FF2B5EF4-FFF2-40B4-BE49-F238E27FC236}">
                <a16:creationId xmlns:a16="http://schemas.microsoft.com/office/drawing/2014/main" id="{88411921-9090-BB47-87D8-7EF8F5D604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14631">
            <a:off x="476898" y="539859"/>
            <a:ext cx="1240405" cy="11860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0BDDB0A-01E3-4043-8961-072EE9B49187}"/>
              </a:ext>
            </a:extLst>
          </p:cNvPr>
          <p:cNvPicPr>
            <a:picLocks noChangeAspect="1"/>
          </p:cNvPicPr>
          <p:nvPr/>
        </p:nvPicPr>
        <p:blipFill>
          <a:blip r:embed="rId7"/>
          <a:stretch>
            <a:fillRect/>
          </a:stretch>
        </p:blipFill>
        <p:spPr>
          <a:xfrm>
            <a:off x="3057975" y="365125"/>
            <a:ext cx="5778710" cy="1236875"/>
          </a:xfrm>
          <a:prstGeom prst="rect">
            <a:avLst/>
          </a:prstGeom>
        </p:spPr>
      </p:pic>
      <p:sp>
        <p:nvSpPr>
          <p:cNvPr id="3" name="TextBox 2">
            <a:extLst>
              <a:ext uri="{FF2B5EF4-FFF2-40B4-BE49-F238E27FC236}">
                <a16:creationId xmlns:a16="http://schemas.microsoft.com/office/drawing/2014/main" id="{13936407-54D3-2448-9053-2ED56886360B}"/>
              </a:ext>
            </a:extLst>
          </p:cNvPr>
          <p:cNvSpPr txBox="1"/>
          <p:nvPr/>
        </p:nvSpPr>
        <p:spPr>
          <a:xfrm>
            <a:off x="3057975" y="2426183"/>
            <a:ext cx="6411242" cy="1015663"/>
          </a:xfrm>
          <a:prstGeom prst="rect">
            <a:avLst/>
          </a:prstGeom>
          <a:noFill/>
        </p:spPr>
        <p:txBody>
          <a:bodyPr wrap="none" rtlCol="0">
            <a:spAutoFit/>
          </a:bodyPr>
          <a:lstStyle/>
          <a:p>
            <a:r>
              <a:rPr lang="en-US" sz="6000" dirty="0"/>
              <a:t>MEET THE TEACHER</a:t>
            </a:r>
          </a:p>
        </p:txBody>
      </p:sp>
    </p:spTree>
    <p:extLst>
      <p:ext uri="{BB962C8B-B14F-4D97-AF65-F5344CB8AC3E}">
        <p14:creationId xmlns:p14="http://schemas.microsoft.com/office/powerpoint/2010/main" val="140028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3608-9971-1541-BDE9-2680FD8A44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EDD06C-EB1B-A44E-B515-BD24320A6F21}"/>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B341631A-3F0D-084E-9F80-EAF9EBF5E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150489-7441-1E48-BED3-A23B9446E77E}"/>
              </a:ext>
            </a:extLst>
          </p:cNvPr>
          <p:cNvSpPr txBox="1"/>
          <p:nvPr/>
        </p:nvSpPr>
        <p:spPr>
          <a:xfrm>
            <a:off x="3760060" y="2228671"/>
            <a:ext cx="4309128" cy="1200329"/>
          </a:xfrm>
          <a:prstGeom prst="rect">
            <a:avLst/>
          </a:prstGeom>
          <a:noFill/>
        </p:spPr>
        <p:txBody>
          <a:bodyPr wrap="none" rtlCol="0">
            <a:spAutoFit/>
          </a:bodyPr>
          <a:lstStyle/>
          <a:p>
            <a:r>
              <a:rPr lang="en-US" sz="7200" dirty="0">
                <a:latin typeface="Marker Felt Thin" panose="02000400000000000000" pitchFamily="2" charset="77"/>
              </a:rPr>
              <a:t>Mr. Wilson</a:t>
            </a:r>
          </a:p>
        </p:txBody>
      </p:sp>
    </p:spTree>
    <p:extLst>
      <p:ext uri="{BB962C8B-B14F-4D97-AF65-F5344CB8AC3E}">
        <p14:creationId xmlns:p14="http://schemas.microsoft.com/office/powerpoint/2010/main" val="235044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1447-FC84-7248-B1DF-5235E10EBDDF}"/>
              </a:ext>
            </a:extLst>
          </p:cNvPr>
          <p:cNvSpPr>
            <a:spLocks noGrp="1"/>
          </p:cNvSpPr>
          <p:nvPr>
            <p:ph type="title"/>
          </p:nvPr>
        </p:nvSpPr>
        <p:spPr/>
        <p:txBody>
          <a:bodyPr/>
          <a:lstStyle/>
          <a:p>
            <a:endParaRPr lang="en-US"/>
          </a:p>
        </p:txBody>
      </p:sp>
      <p:pic>
        <p:nvPicPr>
          <p:cNvPr id="4" name="Picture 2" descr="Related image">
            <a:extLst>
              <a:ext uri="{FF2B5EF4-FFF2-40B4-BE49-F238E27FC236}">
                <a16:creationId xmlns:a16="http://schemas.microsoft.com/office/drawing/2014/main" id="{C5B2417A-AE7D-2641-BE9C-8BF00DBA1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6"/>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A474BF-2073-BB47-B102-B431441AB074}"/>
              </a:ext>
            </a:extLst>
          </p:cNvPr>
          <p:cNvSpPr txBox="1"/>
          <p:nvPr/>
        </p:nvSpPr>
        <p:spPr>
          <a:xfrm>
            <a:off x="1228410" y="2023339"/>
            <a:ext cx="9437840" cy="1569660"/>
          </a:xfrm>
          <a:prstGeom prst="rect">
            <a:avLst/>
          </a:prstGeom>
          <a:noFill/>
        </p:spPr>
        <p:txBody>
          <a:bodyPr wrap="none" rtlCol="0">
            <a:spAutoFit/>
          </a:bodyPr>
          <a:lstStyle/>
          <a:p>
            <a:r>
              <a:rPr lang="en-US" sz="9600" dirty="0">
                <a:latin typeface="Marker Felt Thin" panose="02000400000000000000" pitchFamily="2" charset="77"/>
              </a:rPr>
              <a:t>Teachers and Staff</a:t>
            </a:r>
          </a:p>
        </p:txBody>
      </p:sp>
      <p:pic>
        <p:nvPicPr>
          <p:cNvPr id="8194" name="Picture 2" descr="Image result for hands">
            <a:extLst>
              <a:ext uri="{FF2B5EF4-FFF2-40B4-BE49-F238E27FC236}">
                <a16:creationId xmlns:a16="http://schemas.microsoft.com/office/drawing/2014/main" id="{19280E92-9A31-A943-8528-1E1E284EC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008">
            <a:off x="4599526" y="4109806"/>
            <a:ext cx="1705706" cy="12533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a:extLst>
              <a:ext uri="{FF2B5EF4-FFF2-40B4-BE49-F238E27FC236}">
                <a16:creationId xmlns:a16="http://schemas.microsoft.com/office/drawing/2014/main" id="{E95DA8F7-F724-8C4A-8E38-87DC1E458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2699">
            <a:off x="7734318" y="4308745"/>
            <a:ext cx="1433130" cy="143313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hands clipart">
            <a:extLst>
              <a:ext uri="{FF2B5EF4-FFF2-40B4-BE49-F238E27FC236}">
                <a16:creationId xmlns:a16="http://schemas.microsoft.com/office/drawing/2014/main" id="{E4604A16-5FF1-5942-AD45-5F0AAC6C6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3209">
            <a:off x="10415364" y="577967"/>
            <a:ext cx="1247117" cy="141109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lated image">
            <a:extLst>
              <a:ext uri="{FF2B5EF4-FFF2-40B4-BE49-F238E27FC236}">
                <a16:creationId xmlns:a16="http://schemas.microsoft.com/office/drawing/2014/main" id="{88411921-9090-BB47-87D8-7EF8F5D604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14631">
            <a:off x="476898" y="539859"/>
            <a:ext cx="1240405" cy="11860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0BDDB0A-01E3-4043-8961-072EE9B49187}"/>
              </a:ext>
            </a:extLst>
          </p:cNvPr>
          <p:cNvPicPr>
            <a:picLocks noChangeAspect="1"/>
          </p:cNvPicPr>
          <p:nvPr/>
        </p:nvPicPr>
        <p:blipFill>
          <a:blip r:embed="rId7"/>
          <a:stretch>
            <a:fillRect/>
          </a:stretch>
        </p:blipFill>
        <p:spPr>
          <a:xfrm>
            <a:off x="3057975" y="365125"/>
            <a:ext cx="5778710" cy="1236875"/>
          </a:xfrm>
          <a:prstGeom prst="rect">
            <a:avLst/>
          </a:prstGeom>
        </p:spPr>
      </p:pic>
    </p:spTree>
    <p:extLst>
      <p:ext uri="{BB962C8B-B14F-4D97-AF65-F5344CB8AC3E}">
        <p14:creationId xmlns:p14="http://schemas.microsoft.com/office/powerpoint/2010/main" val="363071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922A-B6B0-DF45-AFDA-C1E6F15685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0F8680-3856-6E4B-BB3C-2FA5B6F8F45B}"/>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AE5A7132-BDF2-5C40-A2B8-F5C34D371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8363" cy="6872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258E05-C015-2E46-BD23-F7E1F7BFFCF0}"/>
              </a:ext>
            </a:extLst>
          </p:cNvPr>
          <p:cNvSpPr txBox="1"/>
          <p:nvPr/>
        </p:nvSpPr>
        <p:spPr>
          <a:xfrm>
            <a:off x="2338373" y="1027906"/>
            <a:ext cx="7541616" cy="1569660"/>
          </a:xfrm>
          <a:prstGeom prst="rect">
            <a:avLst/>
          </a:prstGeom>
          <a:noFill/>
        </p:spPr>
        <p:txBody>
          <a:bodyPr wrap="none" rtlCol="0">
            <a:spAutoFit/>
          </a:bodyPr>
          <a:lstStyle/>
          <a:p>
            <a:r>
              <a:rPr lang="en-US" sz="9600" dirty="0">
                <a:latin typeface="Marker Felt Thin" panose="02000400000000000000" pitchFamily="2" charset="77"/>
              </a:rPr>
              <a:t>Title I Meeting</a:t>
            </a:r>
          </a:p>
        </p:txBody>
      </p:sp>
      <p:pic>
        <p:nvPicPr>
          <p:cNvPr id="7170" name="Picture 2" descr="Related image">
            <a:extLst>
              <a:ext uri="{FF2B5EF4-FFF2-40B4-BE49-F238E27FC236}">
                <a16:creationId xmlns:a16="http://schemas.microsoft.com/office/drawing/2014/main" id="{B5B69FFC-0EF2-D842-8E05-F0C82F944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703" y="2975580"/>
            <a:ext cx="3140145" cy="275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1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199D-6C02-3F49-BECF-09EBC48E370A}"/>
              </a:ext>
            </a:extLst>
          </p:cNvPr>
          <p:cNvSpPr>
            <a:spLocks noGrp="1"/>
          </p:cNvSpPr>
          <p:nvPr>
            <p:ph type="ctrTitle"/>
          </p:nvPr>
        </p:nvSpPr>
        <p:spPr/>
        <p:txBody>
          <a:bodyPr>
            <a:normAutofit fontScale="90000"/>
          </a:bodyPr>
          <a:lstStyle/>
          <a:p>
            <a:pPr algn="ctr"/>
            <a:r>
              <a:rPr lang="en-US" sz="4400" dirty="0"/>
              <a:t>ROSCOE CISD</a:t>
            </a:r>
            <a:br>
              <a:rPr lang="en-US" sz="4400" dirty="0"/>
            </a:br>
            <a:r>
              <a:rPr lang="en-US" sz="4400" dirty="0"/>
              <a:t>ANNUAL MEETING OF TITLE I, PART A</a:t>
            </a:r>
            <a:br>
              <a:rPr lang="en-US" sz="4400" dirty="0"/>
            </a:br>
            <a:r>
              <a:rPr lang="en-US" sz="4400" dirty="0"/>
              <a:t>FALL 2021</a:t>
            </a:r>
            <a:br>
              <a:rPr lang="en-US" sz="4400" dirty="0"/>
            </a:br>
            <a:endParaRPr lang="en-US" sz="4400" dirty="0"/>
          </a:p>
        </p:txBody>
      </p:sp>
    </p:spTree>
    <p:extLst>
      <p:ext uri="{BB962C8B-B14F-4D97-AF65-F5344CB8AC3E}">
        <p14:creationId xmlns:p14="http://schemas.microsoft.com/office/powerpoint/2010/main" val="27140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7FE0-D623-4344-AEC6-F8CC25AA3C6E}"/>
              </a:ext>
            </a:extLst>
          </p:cNvPr>
          <p:cNvSpPr>
            <a:spLocks noGrp="1"/>
          </p:cNvSpPr>
          <p:nvPr>
            <p:ph type="title"/>
          </p:nvPr>
        </p:nvSpPr>
        <p:spPr/>
        <p:txBody>
          <a:bodyPr>
            <a:normAutofit/>
          </a:bodyPr>
          <a:lstStyle/>
          <a:p>
            <a:r>
              <a:rPr lang="en-US" sz="4800" dirty="0"/>
              <a:t>Why are we here?</a:t>
            </a:r>
          </a:p>
        </p:txBody>
      </p:sp>
      <p:sp>
        <p:nvSpPr>
          <p:cNvPr id="3" name="Content Placeholder 2">
            <a:extLst>
              <a:ext uri="{FF2B5EF4-FFF2-40B4-BE49-F238E27FC236}">
                <a16:creationId xmlns:a16="http://schemas.microsoft.com/office/drawing/2014/main" id="{F01F1F7E-A8D0-C44B-9C0E-D1B1892682E4}"/>
              </a:ext>
            </a:extLst>
          </p:cNvPr>
          <p:cNvSpPr>
            <a:spLocks noGrp="1"/>
          </p:cNvSpPr>
          <p:nvPr>
            <p:ph idx="1"/>
          </p:nvPr>
        </p:nvSpPr>
        <p:spPr/>
        <p:txBody>
          <a:bodyPr/>
          <a:lstStyle/>
          <a:p>
            <a:r>
              <a:rPr lang="en-US" dirty="0"/>
              <a:t>The Elementary and Secondary School Act, Title I, Part A, requires that each Title I school hold an annual meeting for the parents and families whose children receive Title I services:</a:t>
            </a:r>
          </a:p>
          <a:p>
            <a:pPr>
              <a:buFont typeface="Arial" panose="020B0604020202020204" pitchFamily="34" charset="0"/>
              <a:buChar char="•"/>
            </a:pPr>
            <a:r>
              <a:rPr lang="en-US" dirty="0"/>
              <a:t>Informing you of the school’s participation in Title I, Part A</a:t>
            </a:r>
          </a:p>
          <a:p>
            <a:pPr>
              <a:buFont typeface="Arial" panose="020B0604020202020204" pitchFamily="34" charset="0"/>
              <a:buChar char="•"/>
            </a:pPr>
            <a:r>
              <a:rPr lang="en-US" dirty="0"/>
              <a:t>Explaining the requirements of Title I, Part A</a:t>
            </a:r>
          </a:p>
          <a:p>
            <a:pPr>
              <a:buFont typeface="Arial" panose="020B0604020202020204" pitchFamily="34" charset="0"/>
              <a:buChar char="•"/>
            </a:pPr>
            <a:r>
              <a:rPr lang="en-US" dirty="0"/>
              <a:t>Explaining your rights and opportunities as parents and families to be involved in your child’s learning and achievement.</a:t>
            </a:r>
          </a:p>
          <a:p>
            <a:endParaRPr lang="en-US" dirty="0"/>
          </a:p>
        </p:txBody>
      </p:sp>
    </p:spTree>
    <p:extLst>
      <p:ext uri="{BB962C8B-B14F-4D97-AF65-F5344CB8AC3E}">
        <p14:creationId xmlns:p14="http://schemas.microsoft.com/office/powerpoint/2010/main" val="157121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6E37-C4A2-104D-A247-BBB000DE25DD}"/>
              </a:ext>
            </a:extLst>
          </p:cNvPr>
          <p:cNvSpPr>
            <a:spLocks noGrp="1"/>
          </p:cNvSpPr>
          <p:nvPr>
            <p:ph type="title"/>
          </p:nvPr>
        </p:nvSpPr>
        <p:spPr/>
        <p:txBody>
          <a:bodyPr/>
          <a:lstStyle/>
          <a:p>
            <a:r>
              <a:rPr lang="en-US" dirty="0"/>
              <a:t>What you will learn…</a:t>
            </a:r>
          </a:p>
        </p:txBody>
      </p:sp>
      <p:sp>
        <p:nvSpPr>
          <p:cNvPr id="3" name="Content Placeholder 2">
            <a:extLst>
              <a:ext uri="{FF2B5EF4-FFF2-40B4-BE49-F238E27FC236}">
                <a16:creationId xmlns:a16="http://schemas.microsoft.com/office/drawing/2014/main" id="{2F15881B-5285-8D40-AA18-C9B357A6597B}"/>
              </a:ext>
            </a:extLst>
          </p:cNvPr>
          <p:cNvSpPr>
            <a:spLocks noGrp="1"/>
          </p:cNvSpPr>
          <p:nvPr>
            <p:ph idx="1"/>
          </p:nvPr>
        </p:nvSpPr>
        <p:spPr/>
        <p:txBody>
          <a:bodyPr>
            <a:normAutofit/>
          </a:bodyPr>
          <a:lstStyle/>
          <a:p>
            <a:r>
              <a:rPr lang="en-US" sz="2400" dirty="0"/>
              <a:t>What it means to be a Title I, Part A School</a:t>
            </a:r>
          </a:p>
          <a:p>
            <a:r>
              <a:rPr lang="en-US" sz="2400" dirty="0"/>
              <a:t>The Campus Improvement Plan (CIP) and Title I plan</a:t>
            </a:r>
          </a:p>
          <a:p>
            <a:r>
              <a:rPr lang="en-US" sz="2400" dirty="0"/>
              <a:t>The School Parental Involvement Policy and the School Parent Compact</a:t>
            </a:r>
          </a:p>
          <a:p>
            <a:r>
              <a:rPr lang="en-US" sz="2400" dirty="0"/>
              <a:t>How to request information about the qualifications of my child’s teachers</a:t>
            </a:r>
          </a:p>
        </p:txBody>
      </p:sp>
    </p:spTree>
    <p:extLst>
      <p:ext uri="{BB962C8B-B14F-4D97-AF65-F5344CB8AC3E}">
        <p14:creationId xmlns:p14="http://schemas.microsoft.com/office/powerpoint/2010/main" val="112727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6F40-8BF5-9543-99C0-E30C41E07D02}"/>
              </a:ext>
            </a:extLst>
          </p:cNvPr>
          <p:cNvSpPr>
            <a:spLocks noGrp="1"/>
          </p:cNvSpPr>
          <p:nvPr>
            <p:ph type="title"/>
          </p:nvPr>
        </p:nvSpPr>
        <p:spPr/>
        <p:txBody>
          <a:bodyPr/>
          <a:lstStyle/>
          <a:p>
            <a:r>
              <a:rPr lang="en-US" dirty="0"/>
              <a:t>What you will learn </a:t>
            </a:r>
            <a:r>
              <a:rPr lang="en-US" sz="4000" dirty="0"/>
              <a:t>cont’d</a:t>
            </a:r>
            <a:endParaRPr lang="en-US" dirty="0"/>
          </a:p>
        </p:txBody>
      </p:sp>
      <p:sp>
        <p:nvSpPr>
          <p:cNvPr id="3" name="Content Placeholder 2">
            <a:extLst>
              <a:ext uri="{FF2B5EF4-FFF2-40B4-BE49-F238E27FC236}">
                <a16:creationId xmlns:a16="http://schemas.microsoft.com/office/drawing/2014/main" id="{92E9F9E2-02D4-4949-9B78-4E1BB406FA3B}"/>
              </a:ext>
            </a:extLst>
          </p:cNvPr>
          <p:cNvSpPr>
            <a:spLocks noGrp="1"/>
          </p:cNvSpPr>
          <p:nvPr>
            <p:ph idx="1"/>
          </p:nvPr>
        </p:nvSpPr>
        <p:spPr/>
        <p:txBody>
          <a:bodyPr>
            <a:noAutofit/>
          </a:bodyPr>
          <a:lstStyle/>
          <a:p>
            <a:r>
              <a:rPr lang="en-US" sz="2800" dirty="0"/>
              <a:t>How and when parents and families will be notified if their child is taught by a teacher who is not certified in a content area</a:t>
            </a:r>
          </a:p>
          <a:p>
            <a:r>
              <a:rPr lang="en-US" sz="2800" dirty="0"/>
              <a:t>How and when the annual evaluation of the parent and family engagement policy and program will be conducted</a:t>
            </a:r>
          </a:p>
          <a:p>
            <a:r>
              <a:rPr lang="en-US" sz="2800" dirty="0"/>
              <a:t>The ways in which parents and families can be involved to partner with the school to share the responsibility for improved student academic achievement</a:t>
            </a:r>
          </a:p>
        </p:txBody>
      </p:sp>
    </p:spTree>
    <p:extLst>
      <p:ext uri="{BB962C8B-B14F-4D97-AF65-F5344CB8AC3E}">
        <p14:creationId xmlns:p14="http://schemas.microsoft.com/office/powerpoint/2010/main" val="2171283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6635</TotalTime>
  <Words>1083</Words>
  <Application>Microsoft Macintosh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American Typewriter</vt:lpstr>
      <vt:lpstr>Arial</vt:lpstr>
      <vt:lpstr>Calibri</vt:lpstr>
      <vt:lpstr>Calibri Light</vt:lpstr>
      <vt:lpstr>Marker Felt Thin</vt:lpstr>
      <vt:lpstr>Times</vt:lpstr>
      <vt:lpstr>Times New Roman</vt:lpstr>
      <vt:lpstr>Wingdings</vt:lpstr>
      <vt:lpstr>Office Theme</vt:lpstr>
      <vt:lpstr>Welcome</vt:lpstr>
      <vt:lpstr>PowerPoint Presentation</vt:lpstr>
      <vt:lpstr>PowerPoint Presentation</vt:lpstr>
      <vt:lpstr>PowerPoint Presentation</vt:lpstr>
      <vt:lpstr>PowerPoint Presentation</vt:lpstr>
      <vt:lpstr>ROSCOE CISD ANNUAL MEETING OF TITLE I, PART A FALL 2021 </vt:lpstr>
      <vt:lpstr>Why are we here?</vt:lpstr>
      <vt:lpstr>What you will learn…</vt:lpstr>
      <vt:lpstr>What you will learn cont’d</vt:lpstr>
      <vt:lpstr>What is the purpose of Title I, PART A?</vt:lpstr>
      <vt:lpstr>What is schoolwide Title I?</vt:lpstr>
      <vt:lpstr>How does this help my child? </vt:lpstr>
      <vt:lpstr>Campus Improvement Plan</vt:lpstr>
      <vt:lpstr>Parent and family Engagement plan</vt:lpstr>
      <vt:lpstr>School Parent Compact</vt:lpstr>
      <vt:lpstr>Teacher Qualifications </vt:lpstr>
      <vt:lpstr>Annual evaluation </vt:lpstr>
      <vt:lpstr>Who Do I contact?</vt:lpstr>
      <vt:lpstr>QUESTIONS?</vt:lpstr>
      <vt:lpstr>THIS YEAR’S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cp:revision>
  <cp:lastPrinted>2021-08-03T19:29:44Z</cp:lastPrinted>
  <dcterms:created xsi:type="dcterms:W3CDTF">2018-08-02T02:22:04Z</dcterms:created>
  <dcterms:modified xsi:type="dcterms:W3CDTF">2023-12-14T20:32:40Z</dcterms:modified>
</cp:coreProperties>
</file>