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315200" cx="9753600"/>
  <p:notesSz cx="6858000" cy="9144000"/>
  <p:embeddedFontLst>
    <p:embeddedFont>
      <p:font typeface="Montserrat"/>
      <p:bold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A3wVwbWWq3IsCFUk6si9tHHZz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bold.fntdata"/><Relationship Id="rId6" Type="http://schemas.openxmlformats.org/officeDocument/2006/relationships/slide" Target="slides/slide1.xml"/><Relationship Id="rId18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Jennifer Moncada GT Coordinator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information on what GT is and how the testing process will work for this school year.</a:t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3" name="Google Shape;263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have any additional questions please feel free to email and/or contact your local campus, we </a:t>
            </a:r>
            <a:r>
              <a:rPr lang="en-US"/>
              <a:t>will</a:t>
            </a:r>
            <a:r>
              <a:rPr lang="en-US"/>
              <a:t> all be happy to help in any way we can.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know we all are looking forward to the rest of this school year. And it is always a great day to be at Roscoe Collegiate ISD. Thank you for your time.</a:t>
            </a:r>
            <a:endParaRPr/>
          </a:p>
        </p:txBody>
      </p:sp>
      <p:sp>
        <p:nvSpPr>
          <p:cNvPr id="265" name="Google Shape;265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students are very creative using unique ways.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tend to show leadership skills within the areas they are stronger and can tend to help others understand things in different way than they might have been taught.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many seem to be strong within </a:t>
            </a:r>
            <a:r>
              <a:rPr lang="en-US"/>
              <a:t>specific</a:t>
            </a:r>
            <a:r>
              <a:rPr lang="en-US"/>
              <a:t> subject areas and/or are very artistic. </a:t>
            </a:r>
            <a:endParaRPr/>
          </a:p>
        </p:txBody>
      </p:sp>
      <p:sp>
        <p:nvSpPr>
          <p:cNvPr id="109" name="Google Shape;10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4" name="Google Shape;124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Once testing has been completed Kinder students will being served no later than March first.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year all grade levels of out gifted and Talented students are being </a:t>
            </a:r>
            <a:r>
              <a:rPr lang="en-US"/>
              <a:t>served</a:t>
            </a:r>
            <a:r>
              <a:rPr lang="en-US"/>
              <a:t> within all their core classes, T</a:t>
            </a:r>
            <a:r>
              <a:rPr lang="en-US"/>
              <a:t>herefore</a:t>
            </a:r>
            <a:r>
              <a:rPr lang="en-US"/>
              <a:t> once identified with </a:t>
            </a:r>
            <a:r>
              <a:rPr lang="en-US"/>
              <a:t>parent</a:t>
            </a:r>
            <a:r>
              <a:rPr lang="en-US"/>
              <a:t> permission, these students will start being as well.</a:t>
            </a:r>
            <a:endParaRPr/>
          </a:p>
        </p:txBody>
      </p:sp>
      <p:sp>
        <p:nvSpPr>
          <p:cNvPr id="126" name="Google Shape;126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3" name="Google Shape;143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8" name="Google Shape;168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3 of these are online and are scored through the testing system. We will use the IOWA,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The CogAt, and several versions of the NNAT3/NGat depending on grade level as well.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As well as the Torrance test of creativity and parent/teacher surveys. This may seems like a lot of testing but it allows the committee to see all areas each student might excel in that could qualify them. </a:t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6" name="Google Shape;216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committee will not see the name of the student to </a:t>
            </a:r>
            <a:r>
              <a:rPr lang="en-US"/>
              <a:t>prevent</a:t>
            </a:r>
            <a:r>
              <a:rPr lang="en-US"/>
              <a:t> any </a:t>
            </a:r>
            <a:r>
              <a:rPr lang="en-US"/>
              <a:t>biases</a:t>
            </a:r>
            <a:r>
              <a:rPr lang="en-US"/>
              <a:t> and they will use the same rubric for all students.</a:t>
            </a:r>
            <a:endParaRPr/>
          </a:p>
        </p:txBody>
      </p:sp>
      <p:sp>
        <p:nvSpPr>
          <p:cNvPr id="218" name="Google Shape;218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are additional resources with information. Our Roscoe Collegiate ISD Hand Book that was </a:t>
            </a:r>
            <a:r>
              <a:rPr lang="en-US"/>
              <a:t>adopted</a:t>
            </a:r>
            <a:r>
              <a:rPr lang="en-US"/>
              <a:t> this year as well as the Texas state plan for </a:t>
            </a:r>
            <a:r>
              <a:rPr lang="en-US"/>
              <a:t>gifted</a:t>
            </a:r>
            <a:r>
              <a:rPr lang="en-US"/>
              <a:t> and talented. </a:t>
            </a:r>
            <a:endParaRPr/>
          </a:p>
        </p:txBody>
      </p:sp>
      <p:sp>
        <p:nvSpPr>
          <p:cNvPr id="241" name="Google Shape;241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hyperlink" Target="https://docs.google.com/document/d/1dC1UlNcc50JHLrVVHvu_NQpEIi_Ek1zl88ov36NWReE/edit?tab=t.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hyperlink" Target="https://www.roscoe.esc14.net/page/open/1066/0/2024-2025%20%20GT%20Handbook.docx.pdf" TargetMode="External"/><Relationship Id="rId5" Type="http://schemas.openxmlformats.org/officeDocument/2006/relationships/hyperlink" Target="https://tea.texas.gov/academics/special-student-populations/gifted-and-talented-education/v2-gt-state-plan-2024.pdf" TargetMode="External"/><Relationship Id="rId6" Type="http://schemas.openxmlformats.org/officeDocument/2006/relationships/hyperlink" Target="https://tea.texas.gov/academics/special-student-populations/gifted-and-talented-education/v2-gt-state-plan-2024-spanis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751673" y="5795622"/>
            <a:ext cx="4000874" cy="1133415"/>
          </a:xfrm>
          <a:custGeom>
            <a:rect b="b" l="l" r="r" t="t"/>
            <a:pathLst>
              <a:path extrusionOk="0" h="1133415" w="4000874">
                <a:moveTo>
                  <a:pt x="0" y="0"/>
                </a:moveTo>
                <a:lnTo>
                  <a:pt x="4000874" y="0"/>
                </a:lnTo>
                <a:lnTo>
                  <a:pt x="4000874" y="1133415"/>
                </a:lnTo>
                <a:lnTo>
                  <a:pt x="0" y="1133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6483" l="0" r="0" t="-126486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rot="-5400000">
            <a:off x="-269631" y="4853354"/>
            <a:ext cx="2760958" cy="2230528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-5400000">
            <a:off x="820615" y="6060831"/>
            <a:ext cx="2760958" cy="2230528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 rot="-5400000">
            <a:off x="2162908" y="4355123"/>
            <a:ext cx="1754685" cy="1409275"/>
          </a:xfrm>
          <a:custGeom>
            <a:rect b="b" l="l" r="r" t="t"/>
            <a:pathLst>
              <a:path extrusionOk="0" h="5126990" w="6383700">
                <a:moveTo>
                  <a:pt x="356176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61760" y="5126990"/>
                </a:lnTo>
                <a:lnTo>
                  <a:pt x="638370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 rot="-5400000">
            <a:off x="2983523" y="3534508"/>
            <a:ext cx="714376" cy="568253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-5400000">
            <a:off x="967154" y="3206262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 rot="-5400000">
            <a:off x="-199292" y="1137138"/>
            <a:ext cx="2124365" cy="1708986"/>
          </a:xfrm>
          <a:custGeom>
            <a:rect b="b" l="l" r="r" t="t"/>
            <a:pathLst>
              <a:path extrusionOk="0" h="5126990" w="6373228">
                <a:moveTo>
                  <a:pt x="3551288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51288" y="5126990"/>
                </a:lnTo>
                <a:lnTo>
                  <a:pt x="6373228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 rot="-5400000">
            <a:off x="1447800" y="-633046"/>
            <a:ext cx="2760958" cy="2230528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 rot="-5400000">
            <a:off x="2602523" y="838200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102" name="Google Shape;102;p1"/>
          <p:cNvSpPr txBox="1"/>
          <p:nvPr/>
        </p:nvSpPr>
        <p:spPr>
          <a:xfrm>
            <a:off x="3914124" y="85309"/>
            <a:ext cx="5676000" cy="53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75" u="none" cap="none" strike="noStrike">
                <a:solidFill>
                  <a:srgbClr val="4CB8B4"/>
                </a:solidFill>
                <a:latin typeface="Montserrat"/>
                <a:ea typeface="Montserrat"/>
                <a:cs typeface="Montserrat"/>
                <a:sym typeface="Montserrat"/>
              </a:rPr>
              <a:t>Gifted and Talented Program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4844125" y="5795625"/>
            <a:ext cx="40008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Dr. Sabrina Early</a:t>
            </a:r>
            <a:endParaRPr/>
          </a:p>
          <a:p>
            <a:pPr indent="0" lvl="0" marL="0" marR="0" rtl="0" algn="l">
              <a:lnSpc>
                <a:spcPct val="123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1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GT Coordinator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5059973" y="1840216"/>
            <a:ext cx="4003915" cy="228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75" u="none" cap="none" strike="noStrike">
                <a:solidFill>
                  <a:srgbClr val="4CB8B4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5059975" y="4647301"/>
            <a:ext cx="4090894" cy="1634951"/>
          </a:xfrm>
          <a:custGeom>
            <a:rect b="b" l="l" r="r" t="t"/>
            <a:pathLst>
              <a:path extrusionOk="0" h="1133415" w="4000874">
                <a:moveTo>
                  <a:pt x="0" y="0"/>
                </a:moveTo>
                <a:lnTo>
                  <a:pt x="4000874" y="0"/>
                </a:lnTo>
                <a:lnTo>
                  <a:pt x="4000874" y="1133415"/>
                </a:lnTo>
                <a:lnTo>
                  <a:pt x="0" y="1133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6483" l="0" r="0" t="-126486"/>
            </a:stretch>
          </a:blipFill>
          <a:ln>
            <a:noFill/>
          </a:ln>
        </p:spPr>
      </p:sp>
      <p:sp>
        <p:nvSpPr>
          <p:cNvPr id="271" name="Google Shape;271;p10"/>
          <p:cNvSpPr txBox="1"/>
          <p:nvPr/>
        </p:nvSpPr>
        <p:spPr>
          <a:xfrm>
            <a:off x="5172280" y="4656630"/>
            <a:ext cx="33465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Dr. Sabrina Early</a:t>
            </a:r>
            <a:endParaRPr/>
          </a:p>
          <a:p>
            <a:pPr indent="0" lvl="0" marL="0" marR="0" rtl="0" algn="l">
              <a:lnSpc>
                <a:spcPct val="123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1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GT Coordinator</a:t>
            </a:r>
            <a:endParaRPr/>
          </a:p>
          <a:p>
            <a:pPr indent="0" lvl="0" marL="0" marR="0" rtl="0" algn="l">
              <a:lnSpc>
                <a:spcPct val="123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1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325-766-3327 Ext. 202</a:t>
            </a:r>
            <a:endParaRPr/>
          </a:p>
          <a:p>
            <a:pPr indent="0" lvl="0" marL="0" marR="0" rtl="0" algn="l">
              <a:lnSpc>
                <a:spcPct val="123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searly</a:t>
            </a:r>
            <a:r>
              <a:rPr b="0" i="0" lang="en-US" sz="1811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@roscoe.esc14.net</a:t>
            </a:r>
            <a:endParaRPr/>
          </a:p>
        </p:txBody>
      </p:sp>
      <p:sp>
        <p:nvSpPr>
          <p:cNvPr id="272" name="Google Shape;272;p10"/>
          <p:cNvSpPr/>
          <p:nvPr/>
        </p:nvSpPr>
        <p:spPr>
          <a:xfrm rot="-5400000">
            <a:off x="-269631" y="4853354"/>
            <a:ext cx="2760958" cy="2230528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273" name="Google Shape;273;p10"/>
          <p:cNvSpPr/>
          <p:nvPr/>
        </p:nvSpPr>
        <p:spPr>
          <a:xfrm rot="-5400000">
            <a:off x="820615" y="6060831"/>
            <a:ext cx="2760958" cy="2230528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74" name="Google Shape;274;p10"/>
          <p:cNvSpPr/>
          <p:nvPr/>
        </p:nvSpPr>
        <p:spPr>
          <a:xfrm rot="-5400000">
            <a:off x="2162908" y="4355123"/>
            <a:ext cx="1754685" cy="1409275"/>
          </a:xfrm>
          <a:custGeom>
            <a:rect b="b" l="l" r="r" t="t"/>
            <a:pathLst>
              <a:path extrusionOk="0" h="5126990" w="6383700">
                <a:moveTo>
                  <a:pt x="356176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61760" y="5126990"/>
                </a:lnTo>
                <a:lnTo>
                  <a:pt x="638370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275" name="Google Shape;275;p10"/>
          <p:cNvSpPr/>
          <p:nvPr/>
        </p:nvSpPr>
        <p:spPr>
          <a:xfrm rot="-5400000">
            <a:off x="2983523" y="3534508"/>
            <a:ext cx="714376" cy="568253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276" name="Google Shape;276;p10"/>
          <p:cNvSpPr/>
          <p:nvPr/>
        </p:nvSpPr>
        <p:spPr>
          <a:xfrm rot="-5400000">
            <a:off x="967154" y="3206262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77" name="Google Shape;277;p10"/>
          <p:cNvSpPr/>
          <p:nvPr/>
        </p:nvSpPr>
        <p:spPr>
          <a:xfrm rot="-5400000">
            <a:off x="-199292" y="1137138"/>
            <a:ext cx="2124365" cy="1708986"/>
          </a:xfrm>
          <a:custGeom>
            <a:rect b="b" l="l" r="r" t="t"/>
            <a:pathLst>
              <a:path extrusionOk="0" h="5126990" w="6373228">
                <a:moveTo>
                  <a:pt x="3551288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51288" y="5126990"/>
                </a:lnTo>
                <a:lnTo>
                  <a:pt x="6373228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278" name="Google Shape;278;p10"/>
          <p:cNvSpPr/>
          <p:nvPr/>
        </p:nvSpPr>
        <p:spPr>
          <a:xfrm rot="-5400000">
            <a:off x="1447800" y="-633046"/>
            <a:ext cx="2760958" cy="2230528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279" name="Google Shape;279;p10"/>
          <p:cNvSpPr/>
          <p:nvPr/>
        </p:nvSpPr>
        <p:spPr>
          <a:xfrm rot="-5400000">
            <a:off x="2602523" y="838200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 amt="18000"/>
          </a:blip>
          <a:srcRect b="0" l="64346" r="16952" t="0"/>
          <a:stretch/>
        </p:blipFill>
        <p:spPr>
          <a:xfrm>
            <a:off x="0" y="0"/>
            <a:ext cx="206311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1312985" y="949569"/>
            <a:ext cx="1355605" cy="1091377"/>
          </a:xfrm>
          <a:custGeom>
            <a:rect b="b" l="l" r="r" t="t"/>
            <a:pathLst>
              <a:path extrusionOk="0" h="5126990" w="6368356">
                <a:moveTo>
                  <a:pt x="3546416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46416" y="5126990"/>
                </a:lnTo>
                <a:lnTo>
                  <a:pt x="6368356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937846" y="2051538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3038050" y="3423825"/>
            <a:ext cx="5996493" cy="3166425"/>
          </a:xfrm>
          <a:custGeom>
            <a:rect b="b" l="l" r="r" t="t"/>
            <a:pathLst>
              <a:path extrusionOk="0" h="2918364" w="5996493">
                <a:moveTo>
                  <a:pt x="0" y="0"/>
                </a:moveTo>
                <a:lnTo>
                  <a:pt x="5996493" y="0"/>
                </a:lnTo>
                <a:lnTo>
                  <a:pt x="5996493" y="2918365"/>
                </a:lnTo>
                <a:lnTo>
                  <a:pt x="0" y="2918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2736" l="0" r="0" t="-52736"/>
            </a:stretch>
          </a:blipFill>
          <a:ln>
            <a:noFill/>
          </a:ln>
        </p:spPr>
      </p:sp>
      <p:sp>
        <p:nvSpPr>
          <p:cNvPr id="116" name="Google Shape;116;p2"/>
          <p:cNvSpPr txBox="1"/>
          <p:nvPr/>
        </p:nvSpPr>
        <p:spPr>
          <a:xfrm>
            <a:off x="3117747" y="3428988"/>
            <a:ext cx="58644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87" u="none" cap="none" strike="noStrike">
                <a:solidFill>
                  <a:srgbClr val="4CB8B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state of Texas defines a gifted student as a child or youth who performs at or shows the potential for performing at a remarkably high level of accomplishment when compared to others of the same age, experience or environment. These students: </a:t>
            </a:r>
            <a:endParaRPr/>
          </a:p>
          <a:p>
            <a:pPr indent="-160584" lvl="1" marL="321168" marR="0" rtl="0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4CB8B4"/>
              </a:buClr>
              <a:buSzPts val="1487"/>
              <a:buFont typeface="Arial"/>
              <a:buChar char="•"/>
            </a:pPr>
            <a:r>
              <a:rPr b="0" i="0" lang="en-US" sz="1487" u="none" cap="none" strike="noStrike">
                <a:solidFill>
                  <a:srgbClr val="4CB8B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Show high-performance capabilities in an intellectual, creative or artistic area </a:t>
            </a:r>
            <a:endParaRPr/>
          </a:p>
          <a:p>
            <a:pPr indent="-160584" lvl="1" marL="321168" marR="0" rtl="0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4CB8B4"/>
              </a:buClr>
              <a:buSzPts val="1487"/>
              <a:buFont typeface="Arial"/>
              <a:buChar char="•"/>
            </a:pPr>
            <a:r>
              <a:rPr b="0" i="0" lang="en-US" sz="1487" u="none" cap="none" strike="noStrike">
                <a:solidFill>
                  <a:srgbClr val="4CB8B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Possess an unusual capacity for leadership </a:t>
            </a:r>
            <a:endParaRPr/>
          </a:p>
          <a:p>
            <a:pPr indent="-160584" lvl="1" marL="321168" marR="0" rtl="0" algn="l">
              <a:lnSpc>
                <a:spcPct val="150033"/>
              </a:lnSpc>
              <a:spcBef>
                <a:spcPts val="0"/>
              </a:spcBef>
              <a:spcAft>
                <a:spcPts val="0"/>
              </a:spcAft>
              <a:buClr>
                <a:srgbClr val="4CB8B4"/>
              </a:buClr>
              <a:buSzPts val="1487"/>
              <a:buFont typeface="Arial"/>
              <a:buChar char="•"/>
            </a:pPr>
            <a:r>
              <a:rPr b="0" i="0" lang="en-US" sz="1487" u="none" cap="none" strike="noStrike">
                <a:solidFill>
                  <a:srgbClr val="4CB8B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Excel in a specific academic field</a:t>
            </a:r>
            <a:endParaRPr/>
          </a:p>
          <a:p>
            <a:pPr indent="0" lvl="0" marL="0" marR="0" rtl="0" algn="l">
              <a:lnSpc>
                <a:spcPct val="1995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87" u="none" cap="none" strike="noStrike">
              <a:solidFill>
                <a:srgbClr val="4CB8B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2233246" y="3206262"/>
            <a:ext cx="714376" cy="568253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-674077" y="3956538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8675077" y="6342185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120" name="Google Shape;120;p2"/>
          <p:cNvSpPr txBox="1"/>
          <p:nvPr/>
        </p:nvSpPr>
        <p:spPr>
          <a:xfrm>
            <a:off x="3051749" y="12"/>
            <a:ext cx="5996400" cy="3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45" u="none" cap="none" strike="noStrike">
                <a:solidFill>
                  <a:srgbClr val="4CB8B4"/>
                </a:solidFill>
                <a:latin typeface="Montserrat"/>
                <a:ea typeface="Montserrat"/>
                <a:cs typeface="Montserrat"/>
                <a:sym typeface="Montserrat"/>
              </a:rPr>
              <a:t>What does Gifted &amp; Talented mean?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B8B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 amt="17000"/>
          </a:blip>
          <a:srcRect b="0" l="5825" r="5825" t="0"/>
          <a:stretch/>
        </p:blipFill>
        <p:spPr>
          <a:xfrm>
            <a:off x="0" y="-12700"/>
            <a:ext cx="9779000" cy="73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1452953" y="2219759"/>
            <a:ext cx="7245000" cy="3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1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do we serve?</a:t>
            </a:r>
            <a:endParaRPr/>
          </a:p>
          <a:p>
            <a:pPr indent="0" lvl="0" marL="0" marR="0" rtl="0" algn="ctr">
              <a:lnSpc>
                <a:spcPct val="114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Grades </a:t>
            </a:r>
            <a:endParaRPr/>
          </a:p>
          <a:p>
            <a:pPr indent="0" lvl="0" marL="0" marR="0" rtl="0" algn="ctr">
              <a:lnSpc>
                <a:spcPct val="114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Kinder (starting March 1st once identified) </a:t>
            </a:r>
            <a:endParaRPr/>
          </a:p>
          <a:p>
            <a:pPr indent="0" lvl="0" marL="0" marR="0" rtl="0" algn="ctr">
              <a:lnSpc>
                <a:spcPct val="11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through 12th. 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4699000" y="1917700"/>
            <a:ext cx="385371" cy="302047"/>
          </a:xfrm>
          <a:custGeom>
            <a:rect b="b" l="l" r="r" t="t"/>
            <a:pathLst>
              <a:path extrusionOk="0" h="302047" w="385371">
                <a:moveTo>
                  <a:pt x="0" y="0"/>
                </a:moveTo>
                <a:lnTo>
                  <a:pt x="385371" y="0"/>
                </a:lnTo>
                <a:lnTo>
                  <a:pt x="385371" y="302047"/>
                </a:lnTo>
                <a:lnTo>
                  <a:pt x="0" y="302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74" r="-673" t="0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 rot="10800000">
            <a:off x="4686300" y="5448300"/>
            <a:ext cx="385371" cy="302047"/>
          </a:xfrm>
          <a:custGeom>
            <a:rect b="b" l="l" r="r" t="t"/>
            <a:pathLst>
              <a:path extrusionOk="0" h="302047" w="385371">
                <a:moveTo>
                  <a:pt x="0" y="0"/>
                </a:moveTo>
                <a:lnTo>
                  <a:pt x="385371" y="0"/>
                </a:lnTo>
                <a:lnTo>
                  <a:pt x="385371" y="302048"/>
                </a:lnTo>
                <a:lnTo>
                  <a:pt x="0" y="302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74" r="-673" t="0"/>
            </a:stretch>
          </a:blipFill>
          <a:ln>
            <a:noFill/>
          </a:ln>
        </p:spPr>
      </p:sp>
      <p:sp>
        <p:nvSpPr>
          <p:cNvPr id="133" name="Google Shape;133;p3"/>
          <p:cNvSpPr txBox="1"/>
          <p:nvPr/>
        </p:nvSpPr>
        <p:spPr>
          <a:xfrm>
            <a:off x="2120900" y="6667579"/>
            <a:ext cx="5514975" cy="19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6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https://en.wikipedia.org/wiki/Goal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-831703" y="6044013"/>
            <a:ext cx="1754685" cy="1409275"/>
          </a:xfrm>
          <a:custGeom>
            <a:rect b="b" l="l" r="r" t="t"/>
            <a:pathLst>
              <a:path extrusionOk="0" h="5126990" w="6383700">
                <a:moveTo>
                  <a:pt x="356176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61760" y="5126990"/>
                </a:lnTo>
                <a:lnTo>
                  <a:pt x="638370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929577" y="6764984"/>
            <a:ext cx="714376" cy="568253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528813" y="4822779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7283597" y="-26587"/>
            <a:ext cx="1754685" cy="1409275"/>
          </a:xfrm>
          <a:custGeom>
            <a:rect b="b" l="l" r="r" t="t"/>
            <a:pathLst>
              <a:path extrusionOk="0" h="5126990" w="6383700">
                <a:moveTo>
                  <a:pt x="356176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61760" y="5126990"/>
                </a:lnTo>
                <a:lnTo>
                  <a:pt x="638370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9044877" y="694384"/>
            <a:ext cx="714376" cy="568253"/>
          </a:xfrm>
          <a:custGeom>
            <a:rect b="b" l="l" r="r" t="t"/>
            <a:pathLst>
              <a:path extrusionOk="0" h="5126990" w="6346308">
                <a:moveTo>
                  <a:pt x="352436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24367" y="5126990"/>
                </a:lnTo>
                <a:lnTo>
                  <a:pt x="6346308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8644113" y="-1247821"/>
            <a:ext cx="1517551" cy="1223101"/>
          </a:xfrm>
          <a:custGeom>
            <a:rect b="b" l="l" r="r" t="t"/>
            <a:pathLst>
              <a:path extrusionOk="0" h="5126990" w="6361360">
                <a:moveTo>
                  <a:pt x="353942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9420" y="5126990"/>
                </a:lnTo>
                <a:lnTo>
                  <a:pt x="6361360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7477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 rot="5400000">
            <a:off x="-2790825" y="2695575"/>
            <a:ext cx="7429602" cy="1904793"/>
          </a:xfrm>
          <a:custGeom>
            <a:rect b="b" l="l" r="r" t="t"/>
            <a:pathLst>
              <a:path extrusionOk="0" h="1904793" w="7429602">
                <a:moveTo>
                  <a:pt x="0" y="0"/>
                </a:moveTo>
                <a:lnTo>
                  <a:pt x="7429602" y="0"/>
                </a:lnTo>
                <a:lnTo>
                  <a:pt x="7429602" y="1904793"/>
                </a:lnTo>
                <a:lnTo>
                  <a:pt x="0" y="1904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4998" l="0" r="0" t="-145002"/>
            </a:stretch>
          </a:blip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>
            <a:off x="2216677" y="374005"/>
            <a:ext cx="715031" cy="715031"/>
          </a:xfrm>
          <a:custGeom>
            <a:rect b="b" l="l" r="r" t="t"/>
            <a:pathLst>
              <a:path extrusionOk="0" h="715031" w="715031">
                <a:moveTo>
                  <a:pt x="0" y="0"/>
                </a:moveTo>
                <a:lnTo>
                  <a:pt x="715030" y="0"/>
                </a:lnTo>
                <a:lnTo>
                  <a:pt x="715030" y="715030"/>
                </a:lnTo>
                <a:lnTo>
                  <a:pt x="0" y="71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4"/>
          <p:cNvSpPr/>
          <p:nvPr/>
        </p:nvSpPr>
        <p:spPr>
          <a:xfrm>
            <a:off x="2338268" y="2098980"/>
            <a:ext cx="517390" cy="797519"/>
          </a:xfrm>
          <a:custGeom>
            <a:rect b="b" l="l" r="r" t="t"/>
            <a:pathLst>
              <a:path extrusionOk="0" h="797519" w="517390">
                <a:moveTo>
                  <a:pt x="0" y="0"/>
                </a:moveTo>
                <a:lnTo>
                  <a:pt x="517391" y="0"/>
                </a:lnTo>
                <a:lnTo>
                  <a:pt x="517391" y="797518"/>
                </a:lnTo>
                <a:lnTo>
                  <a:pt x="0" y="797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>
            <a:off x="2216677" y="3957901"/>
            <a:ext cx="715031" cy="715031"/>
          </a:xfrm>
          <a:custGeom>
            <a:rect b="b" l="l" r="r" t="t"/>
            <a:pathLst>
              <a:path extrusionOk="0" h="715031" w="715031">
                <a:moveTo>
                  <a:pt x="0" y="0"/>
                </a:moveTo>
                <a:lnTo>
                  <a:pt x="715030" y="0"/>
                </a:lnTo>
                <a:lnTo>
                  <a:pt x="715030" y="715031"/>
                </a:lnTo>
                <a:lnTo>
                  <a:pt x="0" y="715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>
            <a:off x="2239448" y="5512855"/>
            <a:ext cx="715031" cy="622970"/>
          </a:xfrm>
          <a:custGeom>
            <a:rect b="b" l="l" r="r" t="t"/>
            <a:pathLst>
              <a:path extrusionOk="0" h="622970" w="715031">
                <a:moveTo>
                  <a:pt x="0" y="0"/>
                </a:moveTo>
                <a:lnTo>
                  <a:pt x="715031" y="0"/>
                </a:lnTo>
                <a:lnTo>
                  <a:pt x="715031" y="622970"/>
                </a:lnTo>
                <a:lnTo>
                  <a:pt x="0" y="622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 txBox="1"/>
          <p:nvPr/>
        </p:nvSpPr>
        <p:spPr>
          <a:xfrm>
            <a:off x="361875" y="-66825"/>
            <a:ext cx="1013400" cy="7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b="1" i="0" sz="6245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4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FERRAL</a:t>
            </a:r>
            <a:endParaRPr sz="700"/>
          </a:p>
        </p:txBody>
      </p:sp>
      <p:grpSp>
        <p:nvGrpSpPr>
          <p:cNvPr id="154" name="Google Shape;154;p4"/>
          <p:cNvGrpSpPr/>
          <p:nvPr/>
        </p:nvGrpSpPr>
        <p:grpSpPr>
          <a:xfrm>
            <a:off x="3219217" y="277059"/>
            <a:ext cx="6354708" cy="1382892"/>
            <a:chOff x="0" y="-76200"/>
            <a:chExt cx="8472944" cy="1843857"/>
          </a:xfrm>
        </p:grpSpPr>
        <p:sp>
          <p:nvSpPr>
            <p:cNvPr id="155" name="Google Shape;155;p4"/>
            <p:cNvSpPr txBox="1"/>
            <p:nvPr/>
          </p:nvSpPr>
          <p:spPr>
            <a:xfrm>
              <a:off x="0" y="-76200"/>
              <a:ext cx="6412077" cy="5820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WHO CAN REFER?</a:t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2144" y="564657"/>
              <a:ext cx="8470800" cy="12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8194" lvl="1" marL="316390" marR="0" rtl="0" algn="l">
                <a:lnSpc>
                  <a:spcPct val="15003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5"/>
                <a:buFont typeface="Arial"/>
                <a:buChar char="•"/>
              </a:pPr>
              <a:r>
                <a:rPr b="0" i="0" lang="en-US" sz="1465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Parent/Guardian</a:t>
              </a:r>
              <a:endParaRPr/>
            </a:p>
            <a:p>
              <a:pPr indent="-158194" lvl="1" marL="316390" marR="0" rtl="0" algn="l">
                <a:lnSpc>
                  <a:spcPct val="15003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5"/>
                <a:buFont typeface="Arial"/>
                <a:buChar char="•"/>
              </a:pPr>
              <a:r>
                <a:rPr b="0" i="0" lang="en-US" sz="1465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Teacher</a:t>
              </a:r>
              <a:endParaRPr/>
            </a:p>
            <a:p>
              <a:pPr indent="-158194" lvl="1" marL="316388" marR="0" rtl="0" algn="l">
                <a:lnSpc>
                  <a:spcPct val="15003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5"/>
                <a:buFont typeface="Arial"/>
                <a:buChar char="•"/>
              </a:pPr>
              <a:r>
                <a:rPr b="0" i="0" lang="en-US" sz="1465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Community Member </a:t>
              </a:r>
              <a:endParaRPr/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3219217" y="4178567"/>
            <a:ext cx="6356613" cy="721223"/>
            <a:chOff x="0" y="-76200"/>
            <a:chExt cx="8475484" cy="961631"/>
          </a:xfrm>
        </p:grpSpPr>
        <p:sp>
          <p:nvSpPr>
            <p:cNvPr id="158" name="Google Shape;158;p4"/>
            <p:cNvSpPr txBox="1"/>
            <p:nvPr/>
          </p:nvSpPr>
          <p:spPr>
            <a:xfrm>
              <a:off x="0" y="-76200"/>
              <a:ext cx="6423454" cy="5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1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WHEN CAN I REFER?</a:t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4384" y="595931"/>
              <a:ext cx="84711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3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11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You can refer a student at any time </a:t>
              </a:r>
              <a:r>
                <a:rPr lang="en-US" sz="1411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throughout</a:t>
              </a:r>
              <a:r>
                <a:rPr b="0" i="0" lang="en-US" sz="1411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the year. </a:t>
              </a:r>
              <a:endParaRPr/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3219217" y="5462849"/>
            <a:ext cx="6356398" cy="1661706"/>
            <a:chOff x="0" y="-66675"/>
            <a:chExt cx="8475198" cy="2215609"/>
          </a:xfrm>
        </p:grpSpPr>
        <p:sp>
          <p:nvSpPr>
            <p:cNvPr id="161" name="Google Shape;161;p4"/>
            <p:cNvSpPr txBox="1"/>
            <p:nvPr/>
          </p:nvSpPr>
          <p:spPr>
            <a:xfrm>
              <a:off x="0" y="-66675"/>
              <a:ext cx="6425776" cy="998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52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WHEN WILL THE WINDOW FOR REFERRALS CLOSE?</a:t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4398" y="1026034"/>
              <a:ext cx="8470800" cy="11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68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The window for testing during the current school year will close on January </a:t>
              </a:r>
              <a:r>
                <a:rPr lang="en-US" sz="1368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31</a:t>
              </a:r>
              <a:r>
                <a:rPr b="0" i="0" lang="en-US" sz="1368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, 202</a:t>
              </a:r>
              <a:r>
                <a:rPr lang="en-US" sz="1368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6</a:t>
              </a:r>
              <a:r>
                <a:rPr b="0" i="0" lang="en-US" sz="1368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 Any referrals received after this date will be reserved for testing the following school year. </a:t>
              </a:r>
              <a:endParaRPr/>
            </a:p>
          </p:txBody>
        </p:sp>
      </p:grpSp>
      <p:sp>
        <p:nvSpPr>
          <p:cNvPr id="163" name="Google Shape;163;p4"/>
          <p:cNvSpPr txBox="1"/>
          <p:nvPr/>
        </p:nvSpPr>
        <p:spPr>
          <a:xfrm>
            <a:off x="3219225" y="1801429"/>
            <a:ext cx="4127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CAN I REFER?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3220650" y="2098975"/>
            <a:ext cx="53625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7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 the following link</a:t>
            </a:r>
            <a:r>
              <a:rPr lang="en-US" sz="143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for a paper copy, </a:t>
            </a:r>
            <a:r>
              <a:rPr b="0" i="0" lang="en-US" sz="1437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scan the QR Code, or use the link to the Google form, or you may pick up a paper referral form from any campus office</a:t>
            </a:r>
            <a:r>
              <a:rPr lang="en-US" sz="143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or print </a:t>
            </a:r>
            <a:endParaRPr sz="1437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from the link below.</a:t>
            </a:r>
            <a:endParaRPr/>
          </a:p>
          <a:p>
            <a:pPr indent="0" lvl="0" marL="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7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437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8"/>
              </a:rPr>
              <a:t>RCISD GT-Referral-Form 2025-2026</a:t>
            </a:r>
            <a:endParaRPr b="0" i="0" sz="1437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marR="0" rtl="0" algn="l">
              <a:lnSpc>
                <a:spcPct val="15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                                   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1066800" y="757643"/>
            <a:ext cx="7859821" cy="1379706"/>
            <a:chOff x="0" y="85725"/>
            <a:chExt cx="10479761" cy="1839608"/>
          </a:xfrm>
        </p:grpSpPr>
        <p:sp>
          <p:nvSpPr>
            <p:cNvPr id="174" name="Google Shape;174;p5"/>
            <p:cNvSpPr txBox="1"/>
            <p:nvPr/>
          </p:nvSpPr>
          <p:spPr>
            <a:xfrm>
              <a:off x="497643" y="85725"/>
              <a:ext cx="9514476" cy="688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70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09" u="none" cap="none" strike="noStrike">
                  <a:solidFill>
                    <a:srgbClr val="4CB8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IS THE </a:t>
              </a: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0" y="934105"/>
              <a:ext cx="10479761" cy="991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7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2" u="none" cap="none" strike="noStrike">
                  <a:solidFill>
                    <a:srgbClr val="4CB8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Testing Process like?</a:t>
              </a:r>
              <a:endParaRPr/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81071" y="3031616"/>
            <a:ext cx="2246150" cy="2895524"/>
          </a:xfrm>
          <a:custGeom>
            <a:rect b="b" l="l" r="r" t="t"/>
            <a:pathLst>
              <a:path extrusionOk="0" h="2895524" w="2246150">
                <a:moveTo>
                  <a:pt x="0" y="0"/>
                </a:moveTo>
                <a:lnTo>
                  <a:pt x="2246150" y="0"/>
                </a:lnTo>
                <a:lnTo>
                  <a:pt x="2246150" y="2895524"/>
                </a:lnTo>
                <a:lnTo>
                  <a:pt x="0" y="289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454" r="-14453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>
            <a:off x="2516388" y="3053308"/>
            <a:ext cx="2246150" cy="2895524"/>
          </a:xfrm>
          <a:custGeom>
            <a:rect b="b" l="l" r="r" t="t"/>
            <a:pathLst>
              <a:path extrusionOk="0" h="2895524" w="2246150">
                <a:moveTo>
                  <a:pt x="0" y="0"/>
                </a:moveTo>
                <a:lnTo>
                  <a:pt x="2246149" y="0"/>
                </a:lnTo>
                <a:lnTo>
                  <a:pt x="2246149" y="2895525"/>
                </a:lnTo>
                <a:lnTo>
                  <a:pt x="0" y="2895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454" r="-14453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>
            <a:off x="7353158" y="3031616"/>
            <a:ext cx="2246150" cy="2895524"/>
          </a:xfrm>
          <a:custGeom>
            <a:rect b="b" l="l" r="r" t="t"/>
            <a:pathLst>
              <a:path extrusionOk="0" h="2895524" w="2246150">
                <a:moveTo>
                  <a:pt x="0" y="0"/>
                </a:moveTo>
                <a:lnTo>
                  <a:pt x="2246150" y="0"/>
                </a:lnTo>
                <a:lnTo>
                  <a:pt x="2246150" y="2895524"/>
                </a:lnTo>
                <a:lnTo>
                  <a:pt x="0" y="289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454" r="-14453" t="0"/>
            </a:stretch>
          </a:blipFill>
          <a:ln>
            <a:noFill/>
          </a:ln>
        </p:spPr>
      </p:sp>
      <p:sp>
        <p:nvSpPr>
          <p:cNvPr id="179" name="Google Shape;179;p5"/>
          <p:cNvSpPr/>
          <p:nvPr/>
        </p:nvSpPr>
        <p:spPr>
          <a:xfrm>
            <a:off x="355600" y="1562100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80" name="Google Shape;180;p5"/>
          <p:cNvSpPr/>
          <p:nvPr/>
        </p:nvSpPr>
        <p:spPr>
          <a:xfrm>
            <a:off x="0" y="1282700"/>
            <a:ext cx="352642" cy="284300"/>
          </a:xfrm>
          <a:custGeom>
            <a:rect b="b" l="l" r="r" t="t"/>
            <a:pathLst>
              <a:path extrusionOk="0" h="5126990" w="6359534">
                <a:moveTo>
                  <a:pt x="353759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7594" y="5126990"/>
                </a:lnTo>
                <a:lnTo>
                  <a:pt x="6359534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181" name="Google Shape;181;p5"/>
          <p:cNvSpPr/>
          <p:nvPr/>
        </p:nvSpPr>
        <p:spPr>
          <a:xfrm>
            <a:off x="8813800" y="6502400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182" name="Google Shape;182;p5"/>
          <p:cNvSpPr/>
          <p:nvPr/>
        </p:nvSpPr>
        <p:spPr>
          <a:xfrm>
            <a:off x="8750300" y="279400"/>
            <a:ext cx="352642" cy="284300"/>
          </a:xfrm>
          <a:custGeom>
            <a:rect b="b" l="l" r="r" t="t"/>
            <a:pathLst>
              <a:path extrusionOk="0" h="5126990" w="6359534">
                <a:moveTo>
                  <a:pt x="353759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7594" y="5126990"/>
                </a:lnTo>
                <a:lnTo>
                  <a:pt x="6359534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183" name="Google Shape;183;p5"/>
          <p:cNvSpPr/>
          <p:nvPr/>
        </p:nvSpPr>
        <p:spPr>
          <a:xfrm>
            <a:off x="3009900" y="6464300"/>
            <a:ext cx="453933" cy="356662"/>
          </a:xfrm>
          <a:custGeom>
            <a:rect b="b" l="l" r="r" t="t"/>
            <a:pathLst>
              <a:path extrusionOk="0" h="5126990" w="6525357">
                <a:moveTo>
                  <a:pt x="3703417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703417" y="5126990"/>
                </a:lnTo>
                <a:lnTo>
                  <a:pt x="6525357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184" name="Google Shape;184;p5"/>
          <p:cNvSpPr/>
          <p:nvPr/>
        </p:nvSpPr>
        <p:spPr>
          <a:xfrm>
            <a:off x="885360" y="3162450"/>
            <a:ext cx="735678" cy="741237"/>
          </a:xfrm>
          <a:custGeom>
            <a:rect b="b" l="l" r="r" t="t"/>
            <a:pathLst>
              <a:path extrusionOk="0" h="741237" w="735678">
                <a:moveTo>
                  <a:pt x="0" y="0"/>
                </a:moveTo>
                <a:lnTo>
                  <a:pt x="735678" y="0"/>
                </a:lnTo>
                <a:lnTo>
                  <a:pt x="735678" y="741237"/>
                </a:lnTo>
                <a:lnTo>
                  <a:pt x="0" y="741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5"/>
          <p:cNvSpPr/>
          <p:nvPr/>
        </p:nvSpPr>
        <p:spPr>
          <a:xfrm>
            <a:off x="3414417" y="3193800"/>
            <a:ext cx="597103" cy="678526"/>
          </a:xfrm>
          <a:custGeom>
            <a:rect b="b" l="l" r="r" t="t"/>
            <a:pathLst>
              <a:path extrusionOk="0" h="678526" w="597103">
                <a:moveTo>
                  <a:pt x="0" y="0"/>
                </a:moveTo>
                <a:lnTo>
                  <a:pt x="597103" y="0"/>
                </a:lnTo>
                <a:lnTo>
                  <a:pt x="597103" y="678526"/>
                </a:lnTo>
                <a:lnTo>
                  <a:pt x="0" y="67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5"/>
          <p:cNvSpPr/>
          <p:nvPr/>
        </p:nvSpPr>
        <p:spPr>
          <a:xfrm>
            <a:off x="8000906" y="3193787"/>
            <a:ext cx="950649" cy="678526"/>
          </a:xfrm>
          <a:custGeom>
            <a:rect b="b" l="l" r="r" t="t"/>
            <a:pathLst>
              <a:path extrusionOk="0" h="678526" w="950649">
                <a:moveTo>
                  <a:pt x="0" y="0"/>
                </a:moveTo>
                <a:lnTo>
                  <a:pt x="950649" y="0"/>
                </a:lnTo>
                <a:lnTo>
                  <a:pt x="950649" y="678526"/>
                </a:lnTo>
                <a:lnTo>
                  <a:pt x="0" y="67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5"/>
          <p:cNvSpPr/>
          <p:nvPr/>
        </p:nvSpPr>
        <p:spPr>
          <a:xfrm>
            <a:off x="4933987" y="3031616"/>
            <a:ext cx="2246150" cy="2895524"/>
          </a:xfrm>
          <a:custGeom>
            <a:rect b="b" l="l" r="r" t="t"/>
            <a:pathLst>
              <a:path extrusionOk="0" h="2895524" w="2246150">
                <a:moveTo>
                  <a:pt x="0" y="0"/>
                </a:moveTo>
                <a:lnTo>
                  <a:pt x="2246150" y="0"/>
                </a:lnTo>
                <a:lnTo>
                  <a:pt x="2246150" y="2895524"/>
                </a:lnTo>
                <a:lnTo>
                  <a:pt x="0" y="289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454" r="-14453" t="0"/>
            </a:stretch>
          </a:blipFill>
          <a:ln>
            <a:noFill/>
          </a:ln>
        </p:spPr>
      </p:sp>
      <p:sp>
        <p:nvSpPr>
          <p:cNvPr id="188" name="Google Shape;188;p5"/>
          <p:cNvSpPr/>
          <p:nvPr/>
        </p:nvSpPr>
        <p:spPr>
          <a:xfrm>
            <a:off x="5657912" y="3207650"/>
            <a:ext cx="836396" cy="678526"/>
          </a:xfrm>
          <a:custGeom>
            <a:rect b="b" l="l" r="r" t="t"/>
            <a:pathLst>
              <a:path extrusionOk="0" h="678526" w="836396">
                <a:moveTo>
                  <a:pt x="0" y="0"/>
                </a:moveTo>
                <a:lnTo>
                  <a:pt x="836396" y="0"/>
                </a:lnTo>
                <a:lnTo>
                  <a:pt x="836396" y="678526"/>
                </a:lnTo>
                <a:lnTo>
                  <a:pt x="0" y="67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5"/>
          <p:cNvGrpSpPr/>
          <p:nvPr/>
        </p:nvGrpSpPr>
        <p:grpSpPr>
          <a:xfrm>
            <a:off x="126569" y="4008612"/>
            <a:ext cx="2155276" cy="1664196"/>
            <a:chOff x="100" y="-45000"/>
            <a:chExt cx="2873700" cy="2218928"/>
          </a:xfrm>
        </p:grpSpPr>
        <p:sp>
          <p:nvSpPr>
            <p:cNvPr id="190" name="Google Shape;190;p5"/>
            <p:cNvSpPr txBox="1"/>
            <p:nvPr/>
          </p:nvSpPr>
          <p:spPr>
            <a:xfrm>
              <a:off x="19002" y="-45000"/>
              <a:ext cx="2835900" cy="4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PERMISSION</a:t>
              </a: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100" y="589028"/>
              <a:ext cx="2873700" cy="15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4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Parent/</a:t>
              </a:r>
              <a:r>
                <a:rPr lang="en-US" sz="1404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guardian</a:t>
              </a:r>
              <a:r>
                <a:rPr b="0" i="0" lang="en-US" sz="1404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permission needs to be obtained before testing begins.</a:t>
              </a:r>
              <a:endParaRPr/>
            </a:p>
          </p:txBody>
        </p:sp>
      </p:grpSp>
      <p:grpSp>
        <p:nvGrpSpPr>
          <p:cNvPr id="192" name="Google Shape;192;p5"/>
          <p:cNvGrpSpPr/>
          <p:nvPr/>
        </p:nvGrpSpPr>
        <p:grpSpPr>
          <a:xfrm>
            <a:off x="2637308" y="3986687"/>
            <a:ext cx="1986525" cy="1643447"/>
            <a:chOff x="-9867" y="-74233"/>
            <a:chExt cx="2648700" cy="2191263"/>
          </a:xfrm>
        </p:grpSpPr>
        <p:sp>
          <p:nvSpPr>
            <p:cNvPr id="193" name="Google Shape;193;p5"/>
            <p:cNvSpPr txBox="1"/>
            <p:nvPr/>
          </p:nvSpPr>
          <p:spPr>
            <a:xfrm>
              <a:off x="7563" y="-74233"/>
              <a:ext cx="26139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2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ASSESSMENT</a:t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-9867" y="514730"/>
              <a:ext cx="2648700" cy="16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18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student profile is used to identify and reflect a minimum of three (3) criteria used in the assessment. The criteria used will be a combination of qualitative and quantitative instruments</a:t>
              </a:r>
              <a:endParaRPr sz="1300"/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7490267" y="3992356"/>
            <a:ext cx="2039548" cy="1883494"/>
            <a:chOff x="-54267" y="-66675"/>
            <a:chExt cx="2719398" cy="2511325"/>
          </a:xfrm>
        </p:grpSpPr>
        <p:sp>
          <p:nvSpPr>
            <p:cNvPr id="196" name="Google Shape;196;p5"/>
            <p:cNvSpPr txBox="1"/>
            <p:nvPr/>
          </p:nvSpPr>
          <p:spPr>
            <a:xfrm>
              <a:off x="31354" y="-66675"/>
              <a:ext cx="2633777" cy="450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3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NOTIFICATION</a:t>
              </a: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-54267" y="384250"/>
              <a:ext cx="2669100" cy="20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4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The parent/guardian is then notified of the committees decision. If the student qualifies, then written permission needs to be obtained before services may begin. </a:t>
              </a:r>
              <a:endParaRPr/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5064557" y="3999500"/>
            <a:ext cx="1988046" cy="1778303"/>
            <a:chOff x="1950" y="-57150"/>
            <a:chExt cx="2650728" cy="2371071"/>
          </a:xfrm>
        </p:grpSpPr>
        <p:sp>
          <p:nvSpPr>
            <p:cNvPr id="199" name="Google Shape;199;p5"/>
            <p:cNvSpPr txBox="1"/>
            <p:nvPr/>
          </p:nvSpPr>
          <p:spPr>
            <a:xfrm>
              <a:off x="38896" y="-57150"/>
              <a:ext cx="2613782" cy="485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2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COMMITTEE</a:t>
              </a: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1950" y="428721"/>
              <a:ext cx="2648700" cy="18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1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18" u="none" cap="none" strike="noStrik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committee reviews the student profile using a blind (no name process). Based on  the data presented, the committee uses a rubric to determine each student’s qualifications and a decision is made.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58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 rot="-5400000">
            <a:off x="-1130300" y="4552950"/>
            <a:ext cx="2237946" cy="200165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06" name="Google Shape;206;p6"/>
          <p:cNvSpPr txBox="1"/>
          <p:nvPr/>
        </p:nvSpPr>
        <p:spPr>
          <a:xfrm>
            <a:off x="1999153" y="-5"/>
            <a:ext cx="7359600" cy="1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are the criteria used in the assessment?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1860749" y="1415436"/>
            <a:ext cx="76365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student profile is used to identify and reflect a minimum of three (3) criteria used in the assessment. The criteria used will be a combination of qualitative and quantitative instruments and may include:</a:t>
            </a:r>
            <a:endParaRPr/>
          </a:p>
          <a:p>
            <a:pPr indent="-172737" lvl="1" marL="34547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Achievement Test such as the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US" sz="1600">
                <a:latin typeface="Montserrat"/>
                <a:ea typeface="Montserrat"/>
                <a:cs typeface="Montserrat"/>
                <a:sym typeface="Montserrat"/>
              </a:rPr>
              <a:t>OWA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Test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or other achievement tests as deemed appropriate for the student; 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172737" lvl="1" marL="34547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School Abilities Test such as the Naglieri Nonverbal Ability Test (</a:t>
            </a: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NNAT3</a:t>
            </a:r>
            <a:r>
              <a:rPr lang="en-US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), The Cognitive Abilities Test (</a:t>
            </a: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CogAT</a:t>
            </a:r>
            <a:r>
              <a:rPr lang="en-US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), or other school abilities tests as deemed appropriate for the student;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172738" lvl="1" marL="34547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Divergent Thinking Assessment such as the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Torrance Test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of Creative Thinking, the Creative Assessment Packet (CAP), or other divergent thinking assessment as deemed appropriate for the student;</a:t>
            </a:r>
            <a:endParaRPr/>
          </a:p>
          <a:p>
            <a:pPr indent="-172738" lvl="1" marL="34547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Teacher/Parent Rating - Scales for Identifying Gifted/Talented Students (SIGS), the Renzulli-Hartman Teacher Rating Scales, the Slocumb-Payne Perception Inventories, or other rating scales as deemed appropriate for the student</a:t>
            </a:r>
            <a:endParaRPr/>
          </a:p>
          <a:p>
            <a:pPr indent="0" lvl="0" marL="0" marR="0" rtl="0" algn="l">
              <a:lnSpc>
                <a:spcPct val="236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8" name="Google Shape;208;p6"/>
          <p:cNvSpPr/>
          <p:nvPr/>
        </p:nvSpPr>
        <p:spPr>
          <a:xfrm rot="-5400000">
            <a:off x="946150" y="6477000"/>
            <a:ext cx="875675" cy="78722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-5400000">
            <a:off x="368300" y="4044950"/>
            <a:ext cx="594883" cy="53453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10" name="Google Shape;210;p6"/>
          <p:cNvSpPr/>
          <p:nvPr/>
        </p:nvSpPr>
        <p:spPr>
          <a:xfrm rot="-5400000">
            <a:off x="-120650" y="-990600"/>
            <a:ext cx="2237946" cy="200165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11" name="Google Shape;211;p6"/>
          <p:cNvSpPr/>
          <p:nvPr/>
        </p:nvSpPr>
        <p:spPr>
          <a:xfrm rot="-5400000">
            <a:off x="1225550" y="1016000"/>
            <a:ext cx="594883" cy="53453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12" name="Google Shape;212;p6"/>
          <p:cNvSpPr/>
          <p:nvPr/>
        </p:nvSpPr>
        <p:spPr>
          <a:xfrm rot="-5400000">
            <a:off x="-454025" y="1981200"/>
            <a:ext cx="875675" cy="78722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B8B4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/>
        </p:nvSpPr>
        <p:spPr>
          <a:xfrm>
            <a:off x="356917" y="3366260"/>
            <a:ext cx="3743325" cy="637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7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Committee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 rot="5400000">
            <a:off x="1277815" y="3634154"/>
            <a:ext cx="6479249" cy="59065"/>
          </a:xfrm>
          <a:custGeom>
            <a:rect b="b" l="l" r="r" t="t"/>
            <a:pathLst>
              <a:path extrusionOk="0" h="59065" w="6479249">
                <a:moveTo>
                  <a:pt x="0" y="0"/>
                </a:moveTo>
                <a:lnTo>
                  <a:pt x="6479250" y="0"/>
                </a:lnTo>
                <a:lnTo>
                  <a:pt x="6479250" y="59064"/>
                </a:lnTo>
                <a:lnTo>
                  <a:pt x="0" y="59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26487" l="0" r="0" t="-5426378"/>
            </a:stretch>
          </a:blipFill>
          <a:ln>
            <a:noFill/>
          </a:ln>
        </p:spPr>
      </p:sp>
      <p:sp>
        <p:nvSpPr>
          <p:cNvPr id="223" name="Google Shape;223;p7"/>
          <p:cNvSpPr txBox="1"/>
          <p:nvPr/>
        </p:nvSpPr>
        <p:spPr>
          <a:xfrm>
            <a:off x="5357446" y="2249995"/>
            <a:ext cx="36237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5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Through a blind process (no names), the committee members review each nominated student’s profile. The same rubric is used for each profile to determine their qualifications.</a:t>
            </a:r>
            <a:endParaRPr sz="1100"/>
          </a:p>
        </p:txBody>
      </p:sp>
      <p:sp>
        <p:nvSpPr>
          <p:cNvPr id="224" name="Google Shape;224;p7"/>
          <p:cNvSpPr/>
          <p:nvPr/>
        </p:nvSpPr>
        <p:spPr>
          <a:xfrm>
            <a:off x="5357446" y="1477108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5005754" y="1195754"/>
            <a:ext cx="352642" cy="284300"/>
          </a:xfrm>
          <a:custGeom>
            <a:rect b="b" l="l" r="r" t="t"/>
            <a:pathLst>
              <a:path extrusionOk="0" h="5126990" w="6359534">
                <a:moveTo>
                  <a:pt x="353759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37594" y="5126990"/>
                </a:lnTo>
                <a:lnTo>
                  <a:pt x="6359534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26" name="Google Shape;226;p7"/>
          <p:cNvSpPr/>
          <p:nvPr/>
        </p:nvSpPr>
        <p:spPr>
          <a:xfrm>
            <a:off x="0" y="6553200"/>
            <a:ext cx="1921353" cy="1543382"/>
          </a:xfrm>
          <a:custGeom>
            <a:rect b="b" l="l" r="r" t="t"/>
            <a:pathLst>
              <a:path extrusionOk="0" h="5126990" w="6382674">
                <a:moveTo>
                  <a:pt x="356073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60734" y="5126990"/>
                </a:lnTo>
                <a:lnTo>
                  <a:pt x="6382674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227" name="Google Shape;227;p7"/>
          <p:cNvSpPr/>
          <p:nvPr/>
        </p:nvSpPr>
        <p:spPr>
          <a:xfrm>
            <a:off x="8417169" y="6096000"/>
            <a:ext cx="566096" cy="455638"/>
          </a:xfrm>
          <a:custGeom>
            <a:rect b="b" l="l" r="r" t="t"/>
            <a:pathLst>
              <a:path extrusionOk="0" h="5126990" w="6369991">
                <a:moveTo>
                  <a:pt x="3548051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48051" y="5126990"/>
                </a:lnTo>
                <a:lnTo>
                  <a:pt x="6369991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58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/>
        </p:nvSpPr>
        <p:spPr>
          <a:xfrm>
            <a:off x="731520" y="1899447"/>
            <a:ext cx="36237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5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Based on the individual student’s data and the guidance of the Gifted and Talented Handbook, a decision is made for each nominee. Parents/guardians are then notified of the committee’s decision.  </a:t>
            </a:r>
            <a:endParaRPr sz="1200"/>
          </a:p>
        </p:txBody>
      </p:sp>
      <p:sp>
        <p:nvSpPr>
          <p:cNvPr id="233" name="Google Shape;233;p8"/>
          <p:cNvSpPr txBox="1"/>
          <p:nvPr/>
        </p:nvSpPr>
        <p:spPr>
          <a:xfrm>
            <a:off x="5575672" y="3422099"/>
            <a:ext cx="3743325" cy="578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Notification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 rot="5400000">
            <a:off x="1744540" y="3634154"/>
            <a:ext cx="6479249" cy="59065"/>
          </a:xfrm>
          <a:custGeom>
            <a:rect b="b" l="l" r="r" t="t"/>
            <a:pathLst>
              <a:path extrusionOk="0" h="59065" w="6479249">
                <a:moveTo>
                  <a:pt x="0" y="0"/>
                </a:moveTo>
                <a:lnTo>
                  <a:pt x="6479250" y="0"/>
                </a:lnTo>
                <a:lnTo>
                  <a:pt x="6479250" y="59064"/>
                </a:lnTo>
                <a:lnTo>
                  <a:pt x="0" y="59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26487" l="0" r="0" t="-5426378"/>
            </a:stretch>
          </a:blipFill>
          <a:ln>
            <a:noFill/>
          </a:ln>
        </p:spPr>
      </p:sp>
      <p:sp>
        <p:nvSpPr>
          <p:cNvPr id="235" name="Google Shape;235;p8"/>
          <p:cNvSpPr/>
          <p:nvPr/>
        </p:nvSpPr>
        <p:spPr>
          <a:xfrm>
            <a:off x="1104413" y="-1016916"/>
            <a:ext cx="2237946" cy="200165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36" name="Google Shape;236;p8"/>
          <p:cNvSpPr/>
          <p:nvPr/>
        </p:nvSpPr>
        <p:spPr>
          <a:xfrm>
            <a:off x="468714" y="985614"/>
            <a:ext cx="875675" cy="78722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  <p:sp>
        <p:nvSpPr>
          <p:cNvPr id="237" name="Google Shape;237;p8"/>
          <p:cNvSpPr/>
          <p:nvPr/>
        </p:nvSpPr>
        <p:spPr>
          <a:xfrm>
            <a:off x="3167505" y="393713"/>
            <a:ext cx="594883" cy="534533"/>
          </a:xfrm>
          <a:custGeom>
            <a:rect b="b" l="l" r="r" t="t"/>
            <a:pathLst>
              <a:path extrusionOk="0" h="5126990" w="5732310">
                <a:moveTo>
                  <a:pt x="291037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2910370" y="5126990"/>
                </a:lnTo>
                <a:lnTo>
                  <a:pt x="5732310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38" name="Google Shape;238;p8"/>
          <p:cNvSpPr/>
          <p:nvPr/>
        </p:nvSpPr>
        <p:spPr>
          <a:xfrm>
            <a:off x="8572500" y="6334125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7477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7477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 amt="24000"/>
          </a:blip>
          <a:srcRect b="9581" l="0" r="0" t="59448"/>
          <a:stretch/>
        </p:blipFill>
        <p:spPr>
          <a:xfrm>
            <a:off x="0" y="-12700"/>
            <a:ext cx="9779411" cy="201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>
            <a:off x="755650" y="2419350"/>
            <a:ext cx="6960016" cy="2343730"/>
          </a:xfrm>
          <a:custGeom>
            <a:rect b="b" l="l" r="r" t="t"/>
            <a:pathLst>
              <a:path extrusionOk="0" h="5126990" w="15225500">
                <a:moveTo>
                  <a:pt x="12403560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12403560" y="5126990"/>
                </a:lnTo>
                <a:lnTo>
                  <a:pt x="15225500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>
            <a:off x="755650" y="4845050"/>
            <a:ext cx="8529302" cy="2069747"/>
          </a:xfrm>
          <a:custGeom>
            <a:rect b="b" l="l" r="r" t="t"/>
            <a:pathLst>
              <a:path extrusionOk="0" h="5126990" w="21128331">
                <a:moveTo>
                  <a:pt x="18306391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18306391" y="5126990"/>
                </a:lnTo>
                <a:lnTo>
                  <a:pt x="21128331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46" name="Google Shape;246;p9"/>
          <p:cNvSpPr txBox="1"/>
          <p:nvPr/>
        </p:nvSpPr>
        <p:spPr>
          <a:xfrm>
            <a:off x="690488" y="250038"/>
            <a:ext cx="8667899" cy="1635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3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Additional Resources </a:t>
            </a:r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>
            <a:off x="2176829" y="2578813"/>
            <a:ext cx="4867427" cy="2511149"/>
            <a:chOff x="0" y="57150"/>
            <a:chExt cx="6489903" cy="3348200"/>
          </a:xfrm>
        </p:grpSpPr>
        <p:sp>
          <p:nvSpPr>
            <p:cNvPr id="248" name="Google Shape;248;p9"/>
            <p:cNvSpPr txBox="1"/>
            <p:nvPr/>
          </p:nvSpPr>
          <p:spPr>
            <a:xfrm>
              <a:off x="0" y="57150"/>
              <a:ext cx="6489903" cy="1384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0" u="none" cap="none" strike="noStrike">
                  <a:solidFill>
                    <a:srgbClr val="4CB8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Roscoe CISD </a:t>
              </a:r>
              <a:endParaRPr/>
            </a:p>
            <a:p>
              <a:pPr indent="0" lvl="0" marL="0" marR="0" rtl="0" algn="l">
                <a:lnSpc>
                  <a:spcPct val="9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0" u="none" cap="none" strike="noStrike">
                  <a:solidFill>
                    <a:srgbClr val="4CB8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Gifted and Talented Handbook</a:t>
              </a:r>
              <a:endParaRPr/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1568450"/>
              <a:ext cx="6489900" cy="18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7" u="sng">
                  <a:solidFill>
                    <a:schemeClr val="hlink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4"/>
                </a:rPr>
                <a:t>https://www.roscoe.esc14.net/page/open/1066/0/2024-2025%20%20GT%20Handbook.docx.pdf</a:t>
              </a:r>
              <a:endParaRPr sz="1627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7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7"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250" name="Google Shape;250;p9"/>
          <p:cNvSpPr/>
          <p:nvPr/>
        </p:nvSpPr>
        <p:spPr>
          <a:xfrm>
            <a:off x="36695" y="4144718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251" name="Google Shape;251;p9"/>
          <p:cNvSpPr/>
          <p:nvPr/>
        </p:nvSpPr>
        <p:spPr>
          <a:xfrm>
            <a:off x="8155796" y="6565321"/>
            <a:ext cx="575454" cy="460363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52" name="Google Shape;252;p9"/>
          <p:cNvSpPr/>
          <p:nvPr/>
        </p:nvSpPr>
        <p:spPr>
          <a:xfrm>
            <a:off x="5918200" y="4432300"/>
            <a:ext cx="374081" cy="295327"/>
          </a:xfrm>
          <a:custGeom>
            <a:rect b="b" l="l" r="r" t="t"/>
            <a:pathLst>
              <a:path extrusionOk="0" h="5126990" w="6494284">
                <a:moveTo>
                  <a:pt x="367234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672344" y="5126990"/>
                </a:lnTo>
                <a:lnTo>
                  <a:pt x="6494284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  <p:sp>
        <p:nvSpPr>
          <p:cNvPr id="253" name="Google Shape;253;p9"/>
          <p:cNvSpPr/>
          <p:nvPr/>
        </p:nvSpPr>
        <p:spPr>
          <a:xfrm>
            <a:off x="8731250" y="6680701"/>
            <a:ext cx="290830" cy="229602"/>
          </a:xfrm>
          <a:custGeom>
            <a:rect b="b" l="l" r="r" t="t"/>
            <a:pathLst>
              <a:path extrusionOk="0" h="5126990" w="6494284">
                <a:moveTo>
                  <a:pt x="367234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672344" y="5126990"/>
                </a:lnTo>
                <a:lnTo>
                  <a:pt x="6494284" y="2564130"/>
                </a:lnTo>
                <a:close/>
              </a:path>
            </a:pathLst>
          </a:custGeom>
          <a:solidFill>
            <a:srgbClr val="FFCC58"/>
          </a:solidFill>
          <a:ln>
            <a:noFill/>
          </a:ln>
        </p:spPr>
      </p:sp>
      <p:sp>
        <p:nvSpPr>
          <p:cNvPr id="254" name="Google Shape;254;p9"/>
          <p:cNvSpPr/>
          <p:nvPr/>
        </p:nvSpPr>
        <p:spPr>
          <a:xfrm>
            <a:off x="6896562" y="2302749"/>
            <a:ext cx="295389" cy="233202"/>
          </a:xfrm>
          <a:custGeom>
            <a:rect b="b" l="l" r="r" t="t"/>
            <a:pathLst>
              <a:path extrusionOk="0" h="5126990" w="6494284">
                <a:moveTo>
                  <a:pt x="367234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672344" y="5126990"/>
                </a:lnTo>
                <a:lnTo>
                  <a:pt x="6494284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sp>
        <p:nvSpPr>
          <p:cNvPr id="255" name="Google Shape;255;p9"/>
          <p:cNvSpPr/>
          <p:nvPr/>
        </p:nvSpPr>
        <p:spPr>
          <a:xfrm>
            <a:off x="396172" y="6008516"/>
            <a:ext cx="718955" cy="575164"/>
          </a:xfrm>
          <a:custGeom>
            <a:rect b="b" l="l" r="r" t="t"/>
            <a:pathLst>
              <a:path extrusionOk="0" h="5126990" w="6408833">
                <a:moveTo>
                  <a:pt x="3586893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586893" y="5126990"/>
                </a:lnTo>
                <a:lnTo>
                  <a:pt x="6408833" y="2564130"/>
                </a:lnTo>
                <a:close/>
              </a:path>
            </a:pathLst>
          </a:custGeom>
          <a:solidFill>
            <a:srgbClr val="4CB8B4"/>
          </a:solidFill>
          <a:ln>
            <a:noFill/>
          </a:ln>
        </p:spPr>
      </p:sp>
      <p:grpSp>
        <p:nvGrpSpPr>
          <p:cNvPr id="256" name="Google Shape;256;p9"/>
          <p:cNvGrpSpPr/>
          <p:nvPr/>
        </p:nvGrpSpPr>
        <p:grpSpPr>
          <a:xfrm>
            <a:off x="1856975" y="4814396"/>
            <a:ext cx="7019625" cy="2884978"/>
            <a:chOff x="-132700" y="-325267"/>
            <a:chExt cx="9359500" cy="5531017"/>
          </a:xfrm>
        </p:grpSpPr>
        <p:sp>
          <p:nvSpPr>
            <p:cNvPr id="257" name="Google Shape;257;p9"/>
            <p:cNvSpPr txBox="1"/>
            <p:nvPr/>
          </p:nvSpPr>
          <p:spPr>
            <a:xfrm>
              <a:off x="-132700" y="-325267"/>
              <a:ext cx="9226800" cy="15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0" u="none" cap="none" strike="noStrike">
                  <a:solidFill>
                    <a:srgbClr val="4CB8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Texas State Plan for </a:t>
              </a:r>
              <a:endParaRPr/>
            </a:p>
            <a:p>
              <a:pPr indent="0" lvl="0" marL="0" marR="0" rtl="0" algn="l">
                <a:lnSpc>
                  <a:spcPct val="9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0" u="none" cap="none" strike="noStrike">
                  <a:solidFill>
                    <a:srgbClr val="4CB8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Gifted and Talented </a:t>
              </a: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0" y="1123950"/>
              <a:ext cx="9226800" cy="40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7" u="sng">
                  <a:solidFill>
                    <a:schemeClr val="hlink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5"/>
                </a:rPr>
                <a:t>https://tea.texas.gov/academics/special-student-populations/gifted-and-talented-education/v2-gt-state-plan-2024.pdf</a:t>
              </a:r>
              <a:r>
                <a:rPr lang="en-US" sz="1627" u="sng">
                  <a:solidFill>
                    <a:srgbClr val="66666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 English</a:t>
              </a:r>
              <a:endParaRPr sz="1627" u="sng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7" u="sng">
                  <a:solidFill>
                    <a:schemeClr val="hlink"/>
                  </a:solidFill>
                  <a:latin typeface="Montserrat Light"/>
                  <a:ea typeface="Montserrat Light"/>
                  <a:cs typeface="Montserrat Light"/>
                  <a:sym typeface="Montserrat Light"/>
                  <a:hlinkClick r:id="rId6"/>
                </a:rPr>
                <a:t>https://tea.texas.gov/academics/special-student-populations/gifted-and-talented-education/v2-gt-state-plan-2024-spanish.pdf</a:t>
              </a:r>
              <a:r>
                <a:rPr lang="en-US" sz="1627" u="sng">
                  <a:solidFill>
                    <a:srgbClr val="66666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Spanish</a:t>
              </a:r>
              <a:endParaRPr sz="1627" u="sng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7" u="sng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7" u="sng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259" name="Google Shape;259;p9"/>
          <p:cNvSpPr/>
          <p:nvPr/>
        </p:nvSpPr>
        <p:spPr>
          <a:xfrm>
            <a:off x="7715666" y="4199098"/>
            <a:ext cx="295389" cy="233202"/>
          </a:xfrm>
          <a:custGeom>
            <a:rect b="b" l="l" r="r" t="t"/>
            <a:pathLst>
              <a:path extrusionOk="0" h="5126990" w="6494284">
                <a:moveTo>
                  <a:pt x="3672344" y="0"/>
                </a:moveTo>
                <a:lnTo>
                  <a:pt x="0" y="0"/>
                </a:lnTo>
                <a:lnTo>
                  <a:pt x="2821940" y="2564130"/>
                </a:lnTo>
                <a:lnTo>
                  <a:pt x="0" y="5126990"/>
                </a:lnTo>
                <a:lnTo>
                  <a:pt x="3672344" y="5126990"/>
                </a:lnTo>
                <a:lnTo>
                  <a:pt x="6494284" y="256413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