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7315200" cx="9753600"/>
  <p:notesSz cx="6858000" cy="9144000"/>
  <p:embeddedFontLst>
    <p:embeddedFont>
      <p:font typeface="Montserrat"/>
      <p:regular r:id="rId16"/>
      <p:bold r:id="rId17"/>
      <p:italic r:id="rId18"/>
      <p:boldItalic r:id="rId19"/>
    </p:embeddedFont>
    <p:embeddedFont>
      <p:font typeface="Montserrat Light"/>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4" roundtripDataSignature="AMtx7miHqgLIXN/Z1UxY3C+gQwuV0hiR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Light-regular.fntdata"/><Relationship Id="rId11" Type="http://schemas.openxmlformats.org/officeDocument/2006/relationships/slide" Target="slides/slide6.xml"/><Relationship Id="rId22" Type="http://schemas.openxmlformats.org/officeDocument/2006/relationships/font" Target="fonts/MontserratLight-italic.fntdata"/><Relationship Id="rId10" Type="http://schemas.openxmlformats.org/officeDocument/2006/relationships/slide" Target="slides/slide5.xml"/><Relationship Id="rId21" Type="http://schemas.openxmlformats.org/officeDocument/2006/relationships/font" Target="fonts/MontserratLight-bold.fntdata"/><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MontserratLight-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bold.fntdata"/><Relationship Id="rId16" Type="http://schemas.openxmlformats.org/officeDocument/2006/relationships/font" Target="fonts/Montserrat-regular.fntdata"/><Relationship Id="rId5" Type="http://schemas.openxmlformats.org/officeDocument/2006/relationships/notesMaster" Target="notesMasters/notesMaster1.xml"/><Relationship Id="rId19" Type="http://schemas.openxmlformats.org/officeDocument/2006/relationships/font" Target="fonts/Montserrat-boldItalic.fntdata"/><Relationship Id="rId6" Type="http://schemas.openxmlformats.org/officeDocument/2006/relationships/slide" Target="slides/slide1.xml"/><Relationship Id="rId18" Type="http://schemas.openxmlformats.org/officeDocument/2006/relationships/font" Target="fonts/Montserrat-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86" name="Google Shape;86;p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87" name="Google Shape;87;p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Jennifer Moncada GT Coordinator</a:t>
            </a:r>
            <a:endParaRPr/>
          </a:p>
          <a:p>
            <a:pPr indent="0" lvl="0" marL="0" rtl="0" algn="l">
              <a:lnSpc>
                <a:spcPct val="100000"/>
              </a:lnSpc>
              <a:spcBef>
                <a:spcPts val="0"/>
              </a:spcBef>
              <a:spcAft>
                <a:spcPts val="0"/>
              </a:spcAft>
              <a:buSzPts val="1400"/>
              <a:buNone/>
            </a:pPr>
            <a:r>
              <a:rPr lang="en-US"/>
              <a:t>Provide information on what GT is and how the testing process will work for this school year.</a:t>
            </a:r>
            <a:endParaRPr/>
          </a:p>
        </p:txBody>
      </p:sp>
      <p:sp>
        <p:nvSpPr>
          <p:cNvPr id="89" name="Google Shape;89;p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90" name="Google Shape;90;p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66" name="Google Shape;266;p1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267" name="Google Shape;267;p1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If you have any additional questions please feel free to email and/or contact your local campus, we will all be happy to help in any way we can.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 know we all are looking forward to the rest of this school year. And it is always a great day to be at Roscoe Collegiate ISD. Thank you for your time.</a:t>
            </a:r>
            <a:endParaRPr/>
          </a:p>
        </p:txBody>
      </p:sp>
      <p:sp>
        <p:nvSpPr>
          <p:cNvPr id="269" name="Google Shape;269;p1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70" name="Google Shape;270;p1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06" name="Google Shape;106;p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07" name="Google Shape;107;p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These students are very creative using unique ways. </a:t>
            </a:r>
            <a:endParaRPr/>
          </a:p>
          <a:p>
            <a:pPr indent="0" lvl="0" marL="0" rtl="0" algn="l">
              <a:lnSpc>
                <a:spcPct val="100000"/>
              </a:lnSpc>
              <a:spcBef>
                <a:spcPts val="0"/>
              </a:spcBef>
              <a:spcAft>
                <a:spcPts val="0"/>
              </a:spcAft>
              <a:buSzPts val="1400"/>
              <a:buNone/>
            </a:pPr>
            <a:r>
              <a:rPr lang="en-US"/>
              <a:t>They tend to show leadership skills within the areas they are stronger and can tend to help others understand things in different way than they might have been taught.</a:t>
            </a:r>
            <a:endParaRPr/>
          </a:p>
          <a:p>
            <a:pPr indent="0" lvl="0" marL="0" rtl="0" algn="l">
              <a:lnSpc>
                <a:spcPct val="100000"/>
              </a:lnSpc>
              <a:spcBef>
                <a:spcPts val="0"/>
              </a:spcBef>
              <a:spcAft>
                <a:spcPts val="0"/>
              </a:spcAft>
              <a:buSzPts val="1400"/>
              <a:buNone/>
            </a:pPr>
            <a:r>
              <a:rPr lang="en-US"/>
              <a:t>They many seem to be strong within specific subject areas and/or are very artistic. </a:t>
            </a:r>
            <a:endParaRPr/>
          </a:p>
        </p:txBody>
      </p:sp>
      <p:sp>
        <p:nvSpPr>
          <p:cNvPr id="109" name="Google Shape;109;p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10" name="Google Shape;110;p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23" name="Google Shape;123;p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24" name="Google Shape;124;p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Once testing has been completed Kinder students will being served no later than March first. </a:t>
            </a:r>
            <a:endParaRPr/>
          </a:p>
          <a:p>
            <a:pPr indent="0" lvl="0" marL="0" rtl="0" algn="l">
              <a:lnSpc>
                <a:spcPct val="100000"/>
              </a:lnSpc>
              <a:spcBef>
                <a:spcPts val="0"/>
              </a:spcBef>
              <a:spcAft>
                <a:spcPts val="0"/>
              </a:spcAft>
              <a:buSzPts val="1400"/>
              <a:buNone/>
            </a:pPr>
            <a:r>
              <a:rPr lang="en-US"/>
              <a:t>This year all grade levels of out gifted and Talented students are being served within all their core classes, Therefore once identified with parent permission, these students will start being as well.</a:t>
            </a:r>
            <a:endParaRPr/>
          </a:p>
        </p:txBody>
      </p:sp>
      <p:sp>
        <p:nvSpPr>
          <p:cNvPr id="126" name="Google Shape;126;p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27" name="Google Shape;127;p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42" name="Google Shape;142;p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43" name="Google Shape;143;p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46" name="Google Shape;146;p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68" name="Google Shape;168;p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169" name="Google Shape;169;p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p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72" name="Google Shape;172;p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3 of these are online and are scored through the testing system. We will use the IOWA,</a:t>
            </a:r>
            <a:endParaRPr/>
          </a:p>
          <a:p>
            <a:pPr indent="0" lvl="0" marL="0" rtl="0" algn="l">
              <a:lnSpc>
                <a:spcPct val="100000"/>
              </a:lnSpc>
              <a:spcBef>
                <a:spcPts val="0"/>
              </a:spcBef>
              <a:spcAft>
                <a:spcPts val="0"/>
              </a:spcAft>
              <a:buClr>
                <a:schemeClr val="dk1"/>
              </a:buClr>
              <a:buSzPts val="1400"/>
              <a:buFont typeface="Arial"/>
              <a:buNone/>
            </a:pPr>
            <a:r>
              <a:rPr lang="en-US"/>
              <a:t>The CogAt, and several versions of the NNAT3/NGat depending on grade level as well.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a:t>As well as the Torrance test of creativity and parent/teacher surveys. This may seems like a lot of testing but it allows the committee to see all areas each student might excel in that could qualify them. </a:t>
            </a:r>
            <a:endParaRPr/>
          </a:p>
        </p:txBody>
      </p:sp>
      <p:sp>
        <p:nvSpPr>
          <p:cNvPr id="204" name="Google Shape;204;p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16" name="Google Shape;216;p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1.7.2013</a:t>
            </a:r>
            <a:endParaRPr/>
          </a:p>
        </p:txBody>
      </p:sp>
      <p:sp>
        <p:nvSpPr>
          <p:cNvPr id="217" name="Google Shape;217;p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committee will not see the name of the student to prevent any biases and they will use the same rubric for all students.</a:t>
            </a:r>
            <a:endParaRPr/>
          </a:p>
        </p:txBody>
      </p:sp>
      <p:sp>
        <p:nvSpPr>
          <p:cNvPr id="219" name="Google Shape;219;p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20" name="Google Shape;220;p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p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Here are additional resources with information. Our Roscoe Collegiate ISD Hand Book that was adopted this year as well as the Texas state plan for gifted and talented. </a:t>
            </a:r>
            <a:endParaRPr/>
          </a:p>
        </p:txBody>
      </p:sp>
      <p:sp>
        <p:nvSpPr>
          <p:cNvPr id="242" name="Google Shape;242;p9: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2" name="Google Shape;22;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1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1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1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1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1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0"/>
          <p:cNvSpPr/>
          <p:nvPr>
            <p:ph idx="2" type="pic"/>
          </p:nvPr>
        </p:nvSpPr>
        <p:spPr>
          <a:xfrm>
            <a:off x="1792288" y="612775"/>
            <a:ext cx="5486400" cy="4114800"/>
          </a:xfrm>
          <a:prstGeom prst="rect">
            <a:avLst/>
          </a:prstGeom>
          <a:noFill/>
          <a:ln>
            <a:noFill/>
          </a:ln>
        </p:spPr>
      </p:sp>
      <p:sp>
        <p:nvSpPr>
          <p:cNvPr id="68" name="Google Shape;68;p2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jp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6.png"/><Relationship Id="rId8" Type="http://schemas.openxmlformats.org/officeDocument/2006/relationships/hyperlink" Target="https://docs.google.com/document/d/1dC1UlNcc50JHLrVVHvu_NQpEIi_Ek1zl88ov36NWReE/edit?tab=t.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13.png"/><Relationship Id="rId7"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8.jpg"/><Relationship Id="rId4" Type="http://schemas.openxmlformats.org/officeDocument/2006/relationships/hyperlink" Target="https://www.roscoe.esc14.net/page/open/1066/0/2024-2025%20%20GT%20Handbook.docx.pdf" TargetMode="External"/><Relationship Id="rId5" Type="http://schemas.openxmlformats.org/officeDocument/2006/relationships/hyperlink" Target="https://tea.texas.gov/academics/special-student-populations/gifted-and-talented-education/v2-gt-state-plan-2024.pdf" TargetMode="External"/><Relationship Id="rId6" Type="http://schemas.openxmlformats.org/officeDocument/2006/relationships/hyperlink" Target="https://tea.texas.gov/academics/special-student-populations/gifted-and-talented-education/v2-gt-state-plan-2024-spanish.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91" name="Shape 91"/>
        <p:cNvGrpSpPr/>
        <p:nvPr/>
      </p:nvGrpSpPr>
      <p:grpSpPr>
        <a:xfrm>
          <a:off x="0" y="0"/>
          <a:ext cx="0" cy="0"/>
          <a:chOff x="0" y="0"/>
          <a:chExt cx="0" cy="0"/>
        </a:xfrm>
      </p:grpSpPr>
      <p:sp>
        <p:nvSpPr>
          <p:cNvPr id="92" name="Google Shape;92;p1"/>
          <p:cNvSpPr/>
          <p:nvPr/>
        </p:nvSpPr>
        <p:spPr>
          <a:xfrm>
            <a:off x="0" y="0"/>
            <a:ext cx="9753600" cy="7315200"/>
          </a:xfrm>
          <a:prstGeom prst="rect">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
          <p:cNvSpPr/>
          <p:nvPr/>
        </p:nvSpPr>
        <p:spPr>
          <a:xfrm>
            <a:off x="4751673" y="5795622"/>
            <a:ext cx="4000874" cy="1133415"/>
          </a:xfrm>
          <a:custGeom>
            <a:rect b="b" l="l" r="r" t="t"/>
            <a:pathLst>
              <a:path extrusionOk="0" h="1133415" w="4000874">
                <a:moveTo>
                  <a:pt x="0" y="0"/>
                </a:moveTo>
                <a:lnTo>
                  <a:pt x="4000874" y="0"/>
                </a:lnTo>
                <a:lnTo>
                  <a:pt x="4000874" y="1133415"/>
                </a:lnTo>
                <a:lnTo>
                  <a:pt x="0" y="1133415"/>
                </a:lnTo>
                <a:lnTo>
                  <a:pt x="0" y="0"/>
                </a:lnTo>
                <a:close/>
              </a:path>
            </a:pathLst>
          </a:custGeom>
          <a:blipFill rotWithShape="1">
            <a:blip r:embed="rId3">
              <a:alphaModFix/>
            </a:blip>
            <a:stretch>
              <a:fillRect b="-126474" l="0" r="0" t="-126470"/>
            </a:stretch>
          </a:blipFill>
          <a:ln>
            <a:noFill/>
          </a:ln>
        </p:spPr>
      </p:sp>
      <p:sp>
        <p:nvSpPr>
          <p:cNvPr id="94" name="Google Shape;94;p1"/>
          <p:cNvSpPr/>
          <p:nvPr/>
        </p:nvSpPr>
        <p:spPr>
          <a:xfrm rot="-5400000">
            <a:off x="-269631" y="4853354"/>
            <a:ext cx="2760958" cy="2230528"/>
          </a:xfrm>
          <a:custGeom>
            <a:rect b="b" l="l" r="r" t="t"/>
            <a:pathLst>
              <a:path extrusionOk="0" h="5126990" w="6346308">
                <a:moveTo>
                  <a:pt x="3524367" y="0"/>
                </a:moveTo>
                <a:lnTo>
                  <a:pt x="0" y="0"/>
                </a:lnTo>
                <a:lnTo>
                  <a:pt x="2821940" y="2564130"/>
                </a:lnTo>
                <a:lnTo>
                  <a:pt x="0" y="5126990"/>
                </a:lnTo>
                <a:lnTo>
                  <a:pt x="3524367" y="5126990"/>
                </a:lnTo>
                <a:lnTo>
                  <a:pt x="6346308" y="2564130"/>
                </a:lnTo>
                <a:close/>
              </a:path>
            </a:pathLst>
          </a:custGeom>
          <a:solidFill>
            <a:srgbClr val="FFCC58"/>
          </a:solidFill>
          <a:ln>
            <a:noFill/>
          </a:ln>
        </p:spPr>
      </p:sp>
      <p:sp>
        <p:nvSpPr>
          <p:cNvPr id="95" name="Google Shape;95;p1"/>
          <p:cNvSpPr/>
          <p:nvPr/>
        </p:nvSpPr>
        <p:spPr>
          <a:xfrm rot="-5400000">
            <a:off x="820615" y="6060831"/>
            <a:ext cx="2760958" cy="2230528"/>
          </a:xfrm>
          <a:custGeom>
            <a:rect b="b" l="l" r="r" t="t"/>
            <a:pathLst>
              <a:path extrusionOk="0" h="5126990" w="6346308">
                <a:moveTo>
                  <a:pt x="3524367" y="0"/>
                </a:moveTo>
                <a:lnTo>
                  <a:pt x="0" y="0"/>
                </a:lnTo>
                <a:lnTo>
                  <a:pt x="2821940" y="2564130"/>
                </a:lnTo>
                <a:lnTo>
                  <a:pt x="0" y="5126990"/>
                </a:lnTo>
                <a:lnTo>
                  <a:pt x="3524367" y="5126990"/>
                </a:lnTo>
                <a:lnTo>
                  <a:pt x="6346308" y="2564130"/>
                </a:lnTo>
                <a:close/>
              </a:path>
            </a:pathLst>
          </a:custGeom>
          <a:solidFill>
            <a:srgbClr val="4CB8B4"/>
          </a:solidFill>
          <a:ln>
            <a:noFill/>
          </a:ln>
        </p:spPr>
      </p:sp>
      <p:sp>
        <p:nvSpPr>
          <p:cNvPr id="96" name="Google Shape;96;p1"/>
          <p:cNvSpPr/>
          <p:nvPr/>
        </p:nvSpPr>
        <p:spPr>
          <a:xfrm rot="-5400000">
            <a:off x="2162908" y="4355123"/>
            <a:ext cx="1754685" cy="1409275"/>
          </a:xfrm>
          <a:custGeom>
            <a:rect b="b" l="l" r="r" t="t"/>
            <a:pathLst>
              <a:path extrusionOk="0" h="5126990" w="6383700">
                <a:moveTo>
                  <a:pt x="3561760" y="0"/>
                </a:moveTo>
                <a:lnTo>
                  <a:pt x="0" y="0"/>
                </a:lnTo>
                <a:lnTo>
                  <a:pt x="2821940" y="2564130"/>
                </a:lnTo>
                <a:lnTo>
                  <a:pt x="0" y="5126990"/>
                </a:lnTo>
                <a:lnTo>
                  <a:pt x="3561760" y="5126990"/>
                </a:lnTo>
                <a:lnTo>
                  <a:pt x="6383700" y="2564130"/>
                </a:lnTo>
                <a:close/>
              </a:path>
            </a:pathLst>
          </a:custGeom>
          <a:solidFill>
            <a:srgbClr val="FF7477"/>
          </a:solidFill>
          <a:ln>
            <a:noFill/>
          </a:ln>
        </p:spPr>
      </p:sp>
      <p:sp>
        <p:nvSpPr>
          <p:cNvPr id="97" name="Google Shape;97;p1"/>
          <p:cNvSpPr/>
          <p:nvPr/>
        </p:nvSpPr>
        <p:spPr>
          <a:xfrm rot="-5400000">
            <a:off x="2983523" y="3534508"/>
            <a:ext cx="714376" cy="568253"/>
          </a:xfrm>
          <a:custGeom>
            <a:rect b="b" l="l" r="r" t="t"/>
            <a:pathLst>
              <a:path extrusionOk="0" h="5126990" w="6346308">
                <a:moveTo>
                  <a:pt x="3524367" y="0"/>
                </a:moveTo>
                <a:lnTo>
                  <a:pt x="0" y="0"/>
                </a:lnTo>
                <a:lnTo>
                  <a:pt x="2821940" y="2564130"/>
                </a:lnTo>
                <a:lnTo>
                  <a:pt x="0" y="5126990"/>
                </a:lnTo>
                <a:lnTo>
                  <a:pt x="3524367" y="5126990"/>
                </a:lnTo>
                <a:lnTo>
                  <a:pt x="6346308" y="2564130"/>
                </a:lnTo>
                <a:close/>
              </a:path>
            </a:pathLst>
          </a:custGeom>
          <a:solidFill>
            <a:srgbClr val="FFCC58"/>
          </a:solidFill>
          <a:ln>
            <a:noFill/>
          </a:ln>
        </p:spPr>
      </p:sp>
      <p:sp>
        <p:nvSpPr>
          <p:cNvPr id="98" name="Google Shape;98;p1"/>
          <p:cNvSpPr/>
          <p:nvPr/>
        </p:nvSpPr>
        <p:spPr>
          <a:xfrm rot="-5400000">
            <a:off x="967154" y="3206262"/>
            <a:ext cx="1517551" cy="1223101"/>
          </a:xfrm>
          <a:custGeom>
            <a:rect b="b" l="l" r="r" t="t"/>
            <a:pathLst>
              <a:path extrusionOk="0" h="5126990" w="6361360">
                <a:moveTo>
                  <a:pt x="3539420" y="0"/>
                </a:moveTo>
                <a:lnTo>
                  <a:pt x="0" y="0"/>
                </a:lnTo>
                <a:lnTo>
                  <a:pt x="2821940" y="2564130"/>
                </a:lnTo>
                <a:lnTo>
                  <a:pt x="0" y="5126990"/>
                </a:lnTo>
                <a:lnTo>
                  <a:pt x="3539420" y="5126990"/>
                </a:lnTo>
                <a:lnTo>
                  <a:pt x="6361360" y="2564130"/>
                </a:lnTo>
                <a:close/>
              </a:path>
            </a:pathLst>
          </a:custGeom>
          <a:solidFill>
            <a:srgbClr val="4CB8B4"/>
          </a:solidFill>
          <a:ln>
            <a:noFill/>
          </a:ln>
        </p:spPr>
      </p:sp>
      <p:sp>
        <p:nvSpPr>
          <p:cNvPr id="99" name="Google Shape;99;p1"/>
          <p:cNvSpPr/>
          <p:nvPr/>
        </p:nvSpPr>
        <p:spPr>
          <a:xfrm rot="-5400000">
            <a:off x="-199292" y="1137138"/>
            <a:ext cx="2124365" cy="1708986"/>
          </a:xfrm>
          <a:custGeom>
            <a:rect b="b" l="l" r="r" t="t"/>
            <a:pathLst>
              <a:path extrusionOk="0" h="5126990" w="6373228">
                <a:moveTo>
                  <a:pt x="3551288" y="0"/>
                </a:moveTo>
                <a:lnTo>
                  <a:pt x="0" y="0"/>
                </a:lnTo>
                <a:lnTo>
                  <a:pt x="2821940" y="2564130"/>
                </a:lnTo>
                <a:lnTo>
                  <a:pt x="0" y="5126990"/>
                </a:lnTo>
                <a:lnTo>
                  <a:pt x="3551288" y="5126990"/>
                </a:lnTo>
                <a:lnTo>
                  <a:pt x="6373228" y="2564130"/>
                </a:lnTo>
                <a:close/>
              </a:path>
            </a:pathLst>
          </a:custGeom>
          <a:solidFill>
            <a:srgbClr val="FF7477"/>
          </a:solidFill>
          <a:ln>
            <a:noFill/>
          </a:ln>
        </p:spPr>
      </p:sp>
      <p:sp>
        <p:nvSpPr>
          <p:cNvPr id="100" name="Google Shape;100;p1"/>
          <p:cNvSpPr/>
          <p:nvPr/>
        </p:nvSpPr>
        <p:spPr>
          <a:xfrm rot="-5400000">
            <a:off x="1447800" y="-633046"/>
            <a:ext cx="2760958" cy="2230528"/>
          </a:xfrm>
          <a:custGeom>
            <a:rect b="b" l="l" r="r" t="t"/>
            <a:pathLst>
              <a:path extrusionOk="0" h="5126990" w="6346308">
                <a:moveTo>
                  <a:pt x="3524367" y="0"/>
                </a:moveTo>
                <a:lnTo>
                  <a:pt x="0" y="0"/>
                </a:lnTo>
                <a:lnTo>
                  <a:pt x="2821940" y="2564130"/>
                </a:lnTo>
                <a:lnTo>
                  <a:pt x="0" y="5126990"/>
                </a:lnTo>
                <a:lnTo>
                  <a:pt x="3524367" y="5126990"/>
                </a:lnTo>
                <a:lnTo>
                  <a:pt x="6346308" y="2564130"/>
                </a:lnTo>
                <a:close/>
              </a:path>
            </a:pathLst>
          </a:custGeom>
          <a:solidFill>
            <a:srgbClr val="FFCC58"/>
          </a:solidFill>
          <a:ln>
            <a:noFill/>
          </a:ln>
        </p:spPr>
      </p:sp>
      <p:sp>
        <p:nvSpPr>
          <p:cNvPr id="101" name="Google Shape;101;p1"/>
          <p:cNvSpPr/>
          <p:nvPr/>
        </p:nvSpPr>
        <p:spPr>
          <a:xfrm rot="-5400000">
            <a:off x="2602523" y="838200"/>
            <a:ext cx="1517551" cy="1223101"/>
          </a:xfrm>
          <a:custGeom>
            <a:rect b="b" l="l" r="r" t="t"/>
            <a:pathLst>
              <a:path extrusionOk="0" h="5126990" w="6361360">
                <a:moveTo>
                  <a:pt x="3539420" y="0"/>
                </a:moveTo>
                <a:lnTo>
                  <a:pt x="0" y="0"/>
                </a:lnTo>
                <a:lnTo>
                  <a:pt x="2821940" y="2564130"/>
                </a:lnTo>
                <a:lnTo>
                  <a:pt x="0" y="5126990"/>
                </a:lnTo>
                <a:lnTo>
                  <a:pt x="3539420" y="5126990"/>
                </a:lnTo>
                <a:lnTo>
                  <a:pt x="6361360" y="2564130"/>
                </a:lnTo>
                <a:close/>
              </a:path>
            </a:pathLst>
          </a:custGeom>
          <a:solidFill>
            <a:srgbClr val="4CB8B4"/>
          </a:solidFill>
          <a:ln>
            <a:noFill/>
          </a:ln>
        </p:spPr>
      </p:sp>
      <p:sp>
        <p:nvSpPr>
          <p:cNvPr id="102" name="Google Shape;102;p1"/>
          <p:cNvSpPr txBox="1"/>
          <p:nvPr/>
        </p:nvSpPr>
        <p:spPr>
          <a:xfrm>
            <a:off x="3914124" y="85309"/>
            <a:ext cx="5676000" cy="4583700"/>
          </a:xfrm>
          <a:prstGeom prst="rect">
            <a:avLst/>
          </a:prstGeom>
          <a:noFill/>
          <a:ln>
            <a:noFill/>
          </a:ln>
        </p:spPr>
        <p:txBody>
          <a:bodyPr anchorCtr="0" anchor="t" bIns="0" lIns="0" spcFirstLastPara="1" rIns="0" wrap="square" tIns="0">
            <a:spAutoFit/>
          </a:bodyPr>
          <a:lstStyle/>
          <a:p>
            <a:pPr indent="0" lvl="0" marL="0" marR="0" rtl="0" algn="l">
              <a:lnSpc>
                <a:spcPct val="97002"/>
              </a:lnSpc>
              <a:spcBef>
                <a:spcPts val="0"/>
              </a:spcBef>
              <a:spcAft>
                <a:spcPts val="0"/>
              </a:spcAft>
              <a:buClr>
                <a:srgbClr val="000000"/>
              </a:buClr>
              <a:buSzPts val="8975"/>
              <a:buFont typeface="Arial"/>
              <a:buNone/>
            </a:pPr>
            <a:r>
              <a:rPr b="1" lang="en-US" sz="7675">
                <a:solidFill>
                  <a:srgbClr val="4CB8B4"/>
                </a:solidFill>
                <a:latin typeface="Montserrat"/>
                <a:ea typeface="Montserrat"/>
                <a:cs typeface="Montserrat"/>
                <a:sym typeface="Montserrat"/>
              </a:rPr>
              <a:t>Programa de Dotados y Talentosos</a:t>
            </a:r>
            <a:endParaRPr b="0" i="0" sz="300" u="none" cap="none" strike="noStrike">
              <a:solidFill>
                <a:srgbClr val="000000"/>
              </a:solidFill>
              <a:latin typeface="Arial"/>
              <a:ea typeface="Arial"/>
              <a:cs typeface="Arial"/>
              <a:sym typeface="Arial"/>
            </a:endParaRPr>
          </a:p>
        </p:txBody>
      </p:sp>
      <p:sp>
        <p:nvSpPr>
          <p:cNvPr id="103" name="Google Shape;103;p1"/>
          <p:cNvSpPr txBox="1"/>
          <p:nvPr/>
        </p:nvSpPr>
        <p:spPr>
          <a:xfrm>
            <a:off x="4844125" y="5795625"/>
            <a:ext cx="4000800" cy="624300"/>
          </a:xfrm>
          <a:prstGeom prst="rect">
            <a:avLst/>
          </a:prstGeom>
          <a:noFill/>
          <a:ln>
            <a:noFill/>
          </a:ln>
        </p:spPr>
        <p:txBody>
          <a:bodyPr anchorCtr="0" anchor="t" bIns="0" lIns="0" spcFirstLastPara="1" rIns="0" wrap="square" tIns="0">
            <a:spAutoFit/>
          </a:bodyPr>
          <a:lstStyle/>
          <a:p>
            <a:pPr indent="0" lvl="0" marL="0" marR="0" rtl="0" algn="l">
              <a:lnSpc>
                <a:spcPct val="123964"/>
              </a:lnSpc>
              <a:spcBef>
                <a:spcPts val="0"/>
              </a:spcBef>
              <a:spcAft>
                <a:spcPts val="0"/>
              </a:spcAft>
              <a:buClr>
                <a:srgbClr val="000000"/>
              </a:buClr>
              <a:buSzPts val="1811"/>
              <a:buFont typeface="Arial"/>
              <a:buNone/>
            </a:pPr>
            <a:r>
              <a:rPr lang="en-US" sz="1811">
                <a:solidFill>
                  <a:srgbClr val="FFFFFF"/>
                </a:solidFill>
                <a:latin typeface="Montserrat Light"/>
                <a:ea typeface="Montserrat Light"/>
                <a:cs typeface="Montserrat Light"/>
                <a:sym typeface="Montserrat Light"/>
              </a:rPr>
              <a:t>Dr. Sabrina Early</a:t>
            </a:r>
            <a:endParaRPr sz="1811">
              <a:solidFill>
                <a:srgbClr val="FFFFFF"/>
              </a:solidFill>
              <a:latin typeface="Montserrat Light"/>
              <a:ea typeface="Montserrat Light"/>
              <a:cs typeface="Montserrat Light"/>
              <a:sym typeface="Montserrat Light"/>
            </a:endParaRPr>
          </a:p>
          <a:p>
            <a:pPr indent="0" lvl="0" marL="0" marR="0" rtl="0" algn="l">
              <a:lnSpc>
                <a:spcPct val="123964"/>
              </a:lnSpc>
              <a:spcBef>
                <a:spcPts val="0"/>
              </a:spcBef>
              <a:spcAft>
                <a:spcPts val="0"/>
              </a:spcAft>
              <a:buClr>
                <a:srgbClr val="000000"/>
              </a:buClr>
              <a:buSzPts val="1811"/>
              <a:buFont typeface="Arial"/>
              <a:buNone/>
            </a:pPr>
            <a:r>
              <a:rPr b="0" i="0" lang="en-US" sz="1811" u="none" cap="none" strike="noStrike">
                <a:solidFill>
                  <a:srgbClr val="FFFFFF"/>
                </a:solidFill>
                <a:latin typeface="Montserrat Light"/>
                <a:ea typeface="Montserrat Light"/>
                <a:cs typeface="Montserrat Light"/>
                <a:sym typeface="Montserrat Light"/>
              </a:rPr>
              <a:t>GT Coordinator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271" name="Shape 271"/>
        <p:cNvGrpSpPr/>
        <p:nvPr/>
      </p:nvGrpSpPr>
      <p:grpSpPr>
        <a:xfrm>
          <a:off x="0" y="0"/>
          <a:ext cx="0" cy="0"/>
          <a:chOff x="0" y="0"/>
          <a:chExt cx="0" cy="0"/>
        </a:xfrm>
      </p:grpSpPr>
      <p:sp>
        <p:nvSpPr>
          <p:cNvPr id="272" name="Google Shape;272;p10"/>
          <p:cNvSpPr/>
          <p:nvPr/>
        </p:nvSpPr>
        <p:spPr>
          <a:xfrm>
            <a:off x="0" y="0"/>
            <a:ext cx="9753600" cy="7315200"/>
          </a:xfrm>
          <a:prstGeom prst="rect">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10"/>
          <p:cNvSpPr txBox="1"/>
          <p:nvPr/>
        </p:nvSpPr>
        <p:spPr>
          <a:xfrm>
            <a:off x="5059973" y="1840216"/>
            <a:ext cx="4003800" cy="1056300"/>
          </a:xfrm>
          <a:prstGeom prst="rect">
            <a:avLst/>
          </a:prstGeom>
          <a:noFill/>
          <a:ln>
            <a:noFill/>
          </a:ln>
        </p:spPr>
        <p:txBody>
          <a:bodyPr anchorCtr="0" anchor="t" bIns="0" lIns="0" spcFirstLastPara="1" rIns="0" wrap="square" tIns="0">
            <a:spAutoFit/>
          </a:bodyPr>
          <a:lstStyle/>
          <a:p>
            <a:pPr indent="0" lvl="0" marL="0" marR="0" rtl="0" algn="l">
              <a:lnSpc>
                <a:spcPct val="97002"/>
              </a:lnSpc>
              <a:spcBef>
                <a:spcPts val="0"/>
              </a:spcBef>
              <a:spcAft>
                <a:spcPts val="0"/>
              </a:spcAft>
              <a:buClr>
                <a:srgbClr val="000000"/>
              </a:buClr>
              <a:buSzPts val="8975"/>
              <a:buFont typeface="Arial"/>
              <a:buNone/>
            </a:pPr>
            <a:r>
              <a:rPr b="1" lang="en-US" sz="7075">
                <a:solidFill>
                  <a:srgbClr val="4CB8B4"/>
                </a:solidFill>
                <a:latin typeface="Montserrat"/>
                <a:ea typeface="Montserrat"/>
                <a:cs typeface="Montserrat"/>
                <a:sym typeface="Montserrat"/>
              </a:rPr>
              <a:t>¡Gracias!</a:t>
            </a:r>
            <a:endParaRPr b="0" i="0" sz="100" u="none" cap="none" strike="noStrike">
              <a:solidFill>
                <a:srgbClr val="000000"/>
              </a:solidFill>
              <a:latin typeface="Arial"/>
              <a:ea typeface="Arial"/>
              <a:cs typeface="Arial"/>
              <a:sym typeface="Arial"/>
            </a:endParaRPr>
          </a:p>
        </p:txBody>
      </p:sp>
      <p:sp>
        <p:nvSpPr>
          <p:cNvPr id="274" name="Google Shape;274;p10"/>
          <p:cNvSpPr/>
          <p:nvPr/>
        </p:nvSpPr>
        <p:spPr>
          <a:xfrm>
            <a:off x="5059975" y="4647301"/>
            <a:ext cx="4090894" cy="1634951"/>
          </a:xfrm>
          <a:custGeom>
            <a:rect b="b" l="l" r="r" t="t"/>
            <a:pathLst>
              <a:path extrusionOk="0" h="1133415" w="4000874">
                <a:moveTo>
                  <a:pt x="0" y="0"/>
                </a:moveTo>
                <a:lnTo>
                  <a:pt x="4000874" y="0"/>
                </a:lnTo>
                <a:lnTo>
                  <a:pt x="4000874" y="1133415"/>
                </a:lnTo>
                <a:lnTo>
                  <a:pt x="0" y="1133415"/>
                </a:lnTo>
                <a:lnTo>
                  <a:pt x="0" y="0"/>
                </a:lnTo>
                <a:close/>
              </a:path>
            </a:pathLst>
          </a:custGeom>
          <a:blipFill rotWithShape="1">
            <a:blip r:embed="rId3">
              <a:alphaModFix/>
            </a:blip>
            <a:stretch>
              <a:fillRect b="-126474" l="0" r="0" t="-126470"/>
            </a:stretch>
          </a:blipFill>
          <a:ln>
            <a:noFill/>
          </a:ln>
        </p:spPr>
      </p:sp>
      <p:sp>
        <p:nvSpPr>
          <p:cNvPr id="275" name="Google Shape;275;p10"/>
          <p:cNvSpPr txBox="1"/>
          <p:nvPr/>
        </p:nvSpPr>
        <p:spPr>
          <a:xfrm>
            <a:off x="5172280" y="4656630"/>
            <a:ext cx="3346500" cy="1315500"/>
          </a:xfrm>
          <a:prstGeom prst="rect">
            <a:avLst/>
          </a:prstGeom>
          <a:noFill/>
          <a:ln>
            <a:noFill/>
          </a:ln>
        </p:spPr>
        <p:txBody>
          <a:bodyPr anchorCtr="0" anchor="t" bIns="0" lIns="0" spcFirstLastPara="1" rIns="0" wrap="square" tIns="0">
            <a:spAutoFit/>
          </a:bodyPr>
          <a:lstStyle/>
          <a:p>
            <a:pPr indent="0" lvl="0" marL="0" marR="0" rtl="0" algn="l">
              <a:lnSpc>
                <a:spcPct val="123964"/>
              </a:lnSpc>
              <a:spcBef>
                <a:spcPts val="0"/>
              </a:spcBef>
              <a:spcAft>
                <a:spcPts val="0"/>
              </a:spcAft>
              <a:buClr>
                <a:srgbClr val="000000"/>
              </a:buClr>
              <a:buSzPts val="1811"/>
              <a:buFont typeface="Arial"/>
              <a:buNone/>
            </a:pPr>
            <a:r>
              <a:rPr lang="en-US" sz="1811">
                <a:solidFill>
                  <a:srgbClr val="FFFFFF"/>
                </a:solidFill>
                <a:latin typeface="Montserrat Light"/>
                <a:ea typeface="Montserrat Light"/>
                <a:cs typeface="Montserrat Light"/>
                <a:sym typeface="Montserrat Light"/>
              </a:rPr>
              <a:t>Dr. Sabrina Early</a:t>
            </a:r>
            <a:endParaRPr b="0" i="0" sz="1400" u="none" cap="none" strike="noStrike">
              <a:solidFill>
                <a:srgbClr val="000000"/>
              </a:solidFill>
              <a:latin typeface="Arial"/>
              <a:ea typeface="Arial"/>
              <a:cs typeface="Arial"/>
              <a:sym typeface="Arial"/>
            </a:endParaRPr>
          </a:p>
          <a:p>
            <a:pPr indent="0" lvl="0" marL="0" marR="0" rtl="0" algn="l">
              <a:lnSpc>
                <a:spcPct val="123964"/>
              </a:lnSpc>
              <a:spcBef>
                <a:spcPts val="0"/>
              </a:spcBef>
              <a:spcAft>
                <a:spcPts val="0"/>
              </a:spcAft>
              <a:buClr>
                <a:srgbClr val="000000"/>
              </a:buClr>
              <a:buSzPts val="1811"/>
              <a:buFont typeface="Arial"/>
              <a:buNone/>
            </a:pPr>
            <a:r>
              <a:rPr b="0" i="0" lang="en-US" sz="1811" u="none" cap="none" strike="noStrike">
                <a:solidFill>
                  <a:srgbClr val="FFFFFF"/>
                </a:solidFill>
                <a:latin typeface="Montserrat Light"/>
                <a:ea typeface="Montserrat Light"/>
                <a:cs typeface="Montserrat Light"/>
                <a:sym typeface="Montserrat Light"/>
              </a:rPr>
              <a:t>GT Coordinator</a:t>
            </a:r>
            <a:endParaRPr b="0" i="0" sz="1400" u="none" cap="none" strike="noStrike">
              <a:solidFill>
                <a:srgbClr val="000000"/>
              </a:solidFill>
              <a:latin typeface="Arial"/>
              <a:ea typeface="Arial"/>
              <a:cs typeface="Arial"/>
              <a:sym typeface="Arial"/>
            </a:endParaRPr>
          </a:p>
          <a:p>
            <a:pPr indent="0" lvl="0" marL="0" marR="0" rtl="0" algn="l">
              <a:lnSpc>
                <a:spcPct val="123964"/>
              </a:lnSpc>
              <a:spcBef>
                <a:spcPts val="0"/>
              </a:spcBef>
              <a:spcAft>
                <a:spcPts val="0"/>
              </a:spcAft>
              <a:buClr>
                <a:srgbClr val="000000"/>
              </a:buClr>
              <a:buSzPts val="1811"/>
              <a:buFont typeface="Arial"/>
              <a:buNone/>
            </a:pPr>
            <a:r>
              <a:rPr b="0" i="0" lang="en-US" sz="1811" u="none" cap="none" strike="noStrike">
                <a:solidFill>
                  <a:srgbClr val="FFFFFF"/>
                </a:solidFill>
                <a:latin typeface="Montserrat Light"/>
                <a:ea typeface="Montserrat Light"/>
                <a:cs typeface="Montserrat Light"/>
                <a:sym typeface="Montserrat Light"/>
              </a:rPr>
              <a:t>325-766-3327</a:t>
            </a:r>
            <a:endParaRPr b="0" i="0" sz="1400" u="none" cap="none" strike="noStrike">
              <a:solidFill>
                <a:srgbClr val="000000"/>
              </a:solidFill>
              <a:latin typeface="Arial"/>
              <a:ea typeface="Arial"/>
              <a:cs typeface="Arial"/>
              <a:sym typeface="Arial"/>
            </a:endParaRPr>
          </a:p>
          <a:p>
            <a:pPr indent="0" lvl="0" marL="0" marR="0" rtl="0" algn="l">
              <a:lnSpc>
                <a:spcPct val="123964"/>
              </a:lnSpc>
              <a:spcBef>
                <a:spcPts val="0"/>
              </a:spcBef>
              <a:spcAft>
                <a:spcPts val="0"/>
              </a:spcAft>
              <a:buClr>
                <a:srgbClr val="000000"/>
              </a:buClr>
              <a:buSzPts val="1811"/>
              <a:buFont typeface="Arial"/>
              <a:buNone/>
            </a:pPr>
            <a:r>
              <a:rPr lang="en-US" sz="1811">
                <a:solidFill>
                  <a:srgbClr val="FFFFFF"/>
                </a:solidFill>
                <a:latin typeface="Montserrat Light"/>
                <a:ea typeface="Montserrat Light"/>
                <a:cs typeface="Montserrat Light"/>
                <a:sym typeface="Montserrat Light"/>
              </a:rPr>
              <a:t>searly</a:t>
            </a:r>
            <a:r>
              <a:rPr b="0" i="0" lang="en-US" sz="1811" u="none" cap="none" strike="noStrike">
                <a:solidFill>
                  <a:srgbClr val="FFFFFF"/>
                </a:solidFill>
                <a:latin typeface="Montserrat Light"/>
                <a:ea typeface="Montserrat Light"/>
                <a:cs typeface="Montserrat Light"/>
                <a:sym typeface="Montserrat Light"/>
              </a:rPr>
              <a:t>@roscoe.esc14.net</a:t>
            </a:r>
            <a:endParaRPr b="0" i="0" sz="1400" u="none" cap="none" strike="noStrike">
              <a:solidFill>
                <a:srgbClr val="000000"/>
              </a:solidFill>
              <a:latin typeface="Arial"/>
              <a:ea typeface="Arial"/>
              <a:cs typeface="Arial"/>
              <a:sym typeface="Arial"/>
            </a:endParaRPr>
          </a:p>
        </p:txBody>
      </p:sp>
      <p:sp>
        <p:nvSpPr>
          <p:cNvPr id="276" name="Google Shape;276;p10"/>
          <p:cNvSpPr/>
          <p:nvPr/>
        </p:nvSpPr>
        <p:spPr>
          <a:xfrm rot="-5400000">
            <a:off x="-269631" y="4853354"/>
            <a:ext cx="2760958" cy="2230528"/>
          </a:xfrm>
          <a:custGeom>
            <a:rect b="b" l="l" r="r" t="t"/>
            <a:pathLst>
              <a:path extrusionOk="0" h="5126990" w="6346308">
                <a:moveTo>
                  <a:pt x="3524367" y="0"/>
                </a:moveTo>
                <a:lnTo>
                  <a:pt x="0" y="0"/>
                </a:lnTo>
                <a:lnTo>
                  <a:pt x="2821940" y="2564130"/>
                </a:lnTo>
                <a:lnTo>
                  <a:pt x="0" y="5126990"/>
                </a:lnTo>
                <a:lnTo>
                  <a:pt x="3524367" y="5126990"/>
                </a:lnTo>
                <a:lnTo>
                  <a:pt x="6346308" y="2564130"/>
                </a:lnTo>
                <a:close/>
              </a:path>
            </a:pathLst>
          </a:custGeom>
          <a:solidFill>
            <a:srgbClr val="FFCC58"/>
          </a:solidFill>
          <a:ln>
            <a:noFill/>
          </a:ln>
        </p:spPr>
      </p:sp>
      <p:sp>
        <p:nvSpPr>
          <p:cNvPr id="277" name="Google Shape;277;p10"/>
          <p:cNvSpPr/>
          <p:nvPr/>
        </p:nvSpPr>
        <p:spPr>
          <a:xfrm rot="-5400000">
            <a:off x="820615" y="6060831"/>
            <a:ext cx="2760958" cy="2230528"/>
          </a:xfrm>
          <a:custGeom>
            <a:rect b="b" l="l" r="r" t="t"/>
            <a:pathLst>
              <a:path extrusionOk="0" h="5126990" w="6346308">
                <a:moveTo>
                  <a:pt x="3524367" y="0"/>
                </a:moveTo>
                <a:lnTo>
                  <a:pt x="0" y="0"/>
                </a:lnTo>
                <a:lnTo>
                  <a:pt x="2821940" y="2564130"/>
                </a:lnTo>
                <a:lnTo>
                  <a:pt x="0" y="5126990"/>
                </a:lnTo>
                <a:lnTo>
                  <a:pt x="3524367" y="5126990"/>
                </a:lnTo>
                <a:lnTo>
                  <a:pt x="6346308" y="2564130"/>
                </a:lnTo>
                <a:close/>
              </a:path>
            </a:pathLst>
          </a:custGeom>
          <a:solidFill>
            <a:srgbClr val="4CB8B4"/>
          </a:solidFill>
          <a:ln>
            <a:noFill/>
          </a:ln>
        </p:spPr>
      </p:sp>
      <p:sp>
        <p:nvSpPr>
          <p:cNvPr id="278" name="Google Shape;278;p10"/>
          <p:cNvSpPr/>
          <p:nvPr/>
        </p:nvSpPr>
        <p:spPr>
          <a:xfrm rot="-5400000">
            <a:off x="2162908" y="4355123"/>
            <a:ext cx="1754685" cy="1409275"/>
          </a:xfrm>
          <a:custGeom>
            <a:rect b="b" l="l" r="r" t="t"/>
            <a:pathLst>
              <a:path extrusionOk="0" h="5126990" w="6383700">
                <a:moveTo>
                  <a:pt x="3561760" y="0"/>
                </a:moveTo>
                <a:lnTo>
                  <a:pt x="0" y="0"/>
                </a:lnTo>
                <a:lnTo>
                  <a:pt x="2821940" y="2564130"/>
                </a:lnTo>
                <a:lnTo>
                  <a:pt x="0" y="5126990"/>
                </a:lnTo>
                <a:lnTo>
                  <a:pt x="3561760" y="5126990"/>
                </a:lnTo>
                <a:lnTo>
                  <a:pt x="6383700" y="2564130"/>
                </a:lnTo>
                <a:close/>
              </a:path>
            </a:pathLst>
          </a:custGeom>
          <a:solidFill>
            <a:srgbClr val="FF7477"/>
          </a:solidFill>
          <a:ln>
            <a:noFill/>
          </a:ln>
        </p:spPr>
      </p:sp>
      <p:sp>
        <p:nvSpPr>
          <p:cNvPr id="279" name="Google Shape;279;p10"/>
          <p:cNvSpPr/>
          <p:nvPr/>
        </p:nvSpPr>
        <p:spPr>
          <a:xfrm rot="-5400000">
            <a:off x="2983523" y="3534508"/>
            <a:ext cx="714376" cy="568253"/>
          </a:xfrm>
          <a:custGeom>
            <a:rect b="b" l="l" r="r" t="t"/>
            <a:pathLst>
              <a:path extrusionOk="0" h="5126990" w="6346308">
                <a:moveTo>
                  <a:pt x="3524367" y="0"/>
                </a:moveTo>
                <a:lnTo>
                  <a:pt x="0" y="0"/>
                </a:lnTo>
                <a:lnTo>
                  <a:pt x="2821940" y="2564130"/>
                </a:lnTo>
                <a:lnTo>
                  <a:pt x="0" y="5126990"/>
                </a:lnTo>
                <a:lnTo>
                  <a:pt x="3524367" y="5126990"/>
                </a:lnTo>
                <a:lnTo>
                  <a:pt x="6346308" y="2564130"/>
                </a:lnTo>
                <a:close/>
              </a:path>
            </a:pathLst>
          </a:custGeom>
          <a:solidFill>
            <a:srgbClr val="FFCC58"/>
          </a:solidFill>
          <a:ln>
            <a:noFill/>
          </a:ln>
        </p:spPr>
      </p:sp>
      <p:sp>
        <p:nvSpPr>
          <p:cNvPr id="280" name="Google Shape;280;p10"/>
          <p:cNvSpPr/>
          <p:nvPr/>
        </p:nvSpPr>
        <p:spPr>
          <a:xfrm rot="-5400000">
            <a:off x="967154" y="3206262"/>
            <a:ext cx="1517551" cy="1223101"/>
          </a:xfrm>
          <a:custGeom>
            <a:rect b="b" l="l" r="r" t="t"/>
            <a:pathLst>
              <a:path extrusionOk="0" h="5126990" w="6361360">
                <a:moveTo>
                  <a:pt x="3539420" y="0"/>
                </a:moveTo>
                <a:lnTo>
                  <a:pt x="0" y="0"/>
                </a:lnTo>
                <a:lnTo>
                  <a:pt x="2821940" y="2564130"/>
                </a:lnTo>
                <a:lnTo>
                  <a:pt x="0" y="5126990"/>
                </a:lnTo>
                <a:lnTo>
                  <a:pt x="3539420" y="5126990"/>
                </a:lnTo>
                <a:lnTo>
                  <a:pt x="6361360" y="2564130"/>
                </a:lnTo>
                <a:close/>
              </a:path>
            </a:pathLst>
          </a:custGeom>
          <a:solidFill>
            <a:srgbClr val="4CB8B4"/>
          </a:solidFill>
          <a:ln>
            <a:noFill/>
          </a:ln>
        </p:spPr>
      </p:sp>
      <p:sp>
        <p:nvSpPr>
          <p:cNvPr id="281" name="Google Shape;281;p10"/>
          <p:cNvSpPr/>
          <p:nvPr/>
        </p:nvSpPr>
        <p:spPr>
          <a:xfrm rot="-5400000">
            <a:off x="-199292" y="1137138"/>
            <a:ext cx="2124365" cy="1708986"/>
          </a:xfrm>
          <a:custGeom>
            <a:rect b="b" l="l" r="r" t="t"/>
            <a:pathLst>
              <a:path extrusionOk="0" h="5126990" w="6373228">
                <a:moveTo>
                  <a:pt x="3551288" y="0"/>
                </a:moveTo>
                <a:lnTo>
                  <a:pt x="0" y="0"/>
                </a:lnTo>
                <a:lnTo>
                  <a:pt x="2821940" y="2564130"/>
                </a:lnTo>
                <a:lnTo>
                  <a:pt x="0" y="5126990"/>
                </a:lnTo>
                <a:lnTo>
                  <a:pt x="3551288" y="5126990"/>
                </a:lnTo>
                <a:lnTo>
                  <a:pt x="6373228" y="2564130"/>
                </a:lnTo>
                <a:close/>
              </a:path>
            </a:pathLst>
          </a:custGeom>
          <a:solidFill>
            <a:srgbClr val="FF7477"/>
          </a:solidFill>
          <a:ln>
            <a:noFill/>
          </a:ln>
        </p:spPr>
      </p:sp>
      <p:sp>
        <p:nvSpPr>
          <p:cNvPr id="282" name="Google Shape;282;p10"/>
          <p:cNvSpPr/>
          <p:nvPr/>
        </p:nvSpPr>
        <p:spPr>
          <a:xfrm rot="-5400000">
            <a:off x="1447800" y="-633046"/>
            <a:ext cx="2760958" cy="2230528"/>
          </a:xfrm>
          <a:custGeom>
            <a:rect b="b" l="l" r="r" t="t"/>
            <a:pathLst>
              <a:path extrusionOk="0" h="5126990" w="6346308">
                <a:moveTo>
                  <a:pt x="3524367" y="0"/>
                </a:moveTo>
                <a:lnTo>
                  <a:pt x="0" y="0"/>
                </a:lnTo>
                <a:lnTo>
                  <a:pt x="2821940" y="2564130"/>
                </a:lnTo>
                <a:lnTo>
                  <a:pt x="0" y="5126990"/>
                </a:lnTo>
                <a:lnTo>
                  <a:pt x="3524367" y="5126990"/>
                </a:lnTo>
                <a:lnTo>
                  <a:pt x="6346308" y="2564130"/>
                </a:lnTo>
                <a:close/>
              </a:path>
            </a:pathLst>
          </a:custGeom>
          <a:solidFill>
            <a:srgbClr val="FFCC58"/>
          </a:solidFill>
          <a:ln>
            <a:noFill/>
          </a:ln>
        </p:spPr>
      </p:sp>
      <p:sp>
        <p:nvSpPr>
          <p:cNvPr id="283" name="Google Shape;283;p10"/>
          <p:cNvSpPr/>
          <p:nvPr/>
        </p:nvSpPr>
        <p:spPr>
          <a:xfrm rot="-5400000">
            <a:off x="2602523" y="838200"/>
            <a:ext cx="1517551" cy="1223101"/>
          </a:xfrm>
          <a:custGeom>
            <a:rect b="b" l="l" r="r" t="t"/>
            <a:pathLst>
              <a:path extrusionOk="0" h="5126990" w="6361360">
                <a:moveTo>
                  <a:pt x="3539420" y="0"/>
                </a:moveTo>
                <a:lnTo>
                  <a:pt x="0" y="0"/>
                </a:lnTo>
                <a:lnTo>
                  <a:pt x="2821940" y="2564130"/>
                </a:lnTo>
                <a:lnTo>
                  <a:pt x="0" y="5126990"/>
                </a:lnTo>
                <a:lnTo>
                  <a:pt x="3539420" y="5126990"/>
                </a:lnTo>
                <a:lnTo>
                  <a:pt x="6361360" y="2564130"/>
                </a:lnTo>
                <a:close/>
              </a:path>
            </a:pathLst>
          </a:custGeom>
          <a:solidFill>
            <a:srgbClr val="4CB8B4"/>
          </a:solid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11" name="Shape 111"/>
        <p:cNvGrpSpPr/>
        <p:nvPr/>
      </p:nvGrpSpPr>
      <p:grpSpPr>
        <a:xfrm>
          <a:off x="0" y="0"/>
          <a:ext cx="0" cy="0"/>
          <a:chOff x="0" y="0"/>
          <a:chExt cx="0" cy="0"/>
        </a:xfrm>
      </p:grpSpPr>
      <p:pic>
        <p:nvPicPr>
          <p:cNvPr id="112" name="Google Shape;112;p2"/>
          <p:cNvPicPr preferRelativeResize="0"/>
          <p:nvPr/>
        </p:nvPicPr>
        <p:blipFill rotWithShape="1">
          <a:blip r:embed="rId3">
            <a:alphaModFix amt="18000"/>
          </a:blip>
          <a:srcRect b="0" l="64346" r="16952" t="0"/>
          <a:stretch/>
        </p:blipFill>
        <p:spPr>
          <a:xfrm>
            <a:off x="0" y="0"/>
            <a:ext cx="2063119" cy="7315200"/>
          </a:xfrm>
          <a:prstGeom prst="rect">
            <a:avLst/>
          </a:prstGeom>
          <a:noFill/>
          <a:ln>
            <a:noFill/>
          </a:ln>
        </p:spPr>
      </p:pic>
      <p:sp>
        <p:nvSpPr>
          <p:cNvPr id="113" name="Google Shape;113;p2"/>
          <p:cNvSpPr/>
          <p:nvPr/>
        </p:nvSpPr>
        <p:spPr>
          <a:xfrm>
            <a:off x="1312985" y="949569"/>
            <a:ext cx="1355605" cy="1091377"/>
          </a:xfrm>
          <a:custGeom>
            <a:rect b="b" l="l" r="r" t="t"/>
            <a:pathLst>
              <a:path extrusionOk="0" h="5126990" w="6368356">
                <a:moveTo>
                  <a:pt x="3546416" y="0"/>
                </a:moveTo>
                <a:lnTo>
                  <a:pt x="0" y="0"/>
                </a:lnTo>
                <a:lnTo>
                  <a:pt x="2821940" y="2564130"/>
                </a:lnTo>
                <a:lnTo>
                  <a:pt x="0" y="5126990"/>
                </a:lnTo>
                <a:lnTo>
                  <a:pt x="3546416" y="5126990"/>
                </a:lnTo>
                <a:lnTo>
                  <a:pt x="6368356" y="2564130"/>
                </a:lnTo>
                <a:close/>
              </a:path>
            </a:pathLst>
          </a:custGeom>
          <a:solidFill>
            <a:srgbClr val="FFCC58"/>
          </a:solidFill>
          <a:ln>
            <a:noFill/>
          </a:ln>
        </p:spPr>
      </p:sp>
      <p:sp>
        <p:nvSpPr>
          <p:cNvPr id="114" name="Google Shape;114;p2"/>
          <p:cNvSpPr/>
          <p:nvPr/>
        </p:nvSpPr>
        <p:spPr>
          <a:xfrm>
            <a:off x="937846" y="2051538"/>
            <a:ext cx="718955" cy="575164"/>
          </a:xfrm>
          <a:custGeom>
            <a:rect b="b" l="l" r="r" t="t"/>
            <a:pathLst>
              <a:path extrusionOk="0" h="5126990" w="6408833">
                <a:moveTo>
                  <a:pt x="3586893" y="0"/>
                </a:moveTo>
                <a:lnTo>
                  <a:pt x="0" y="0"/>
                </a:lnTo>
                <a:lnTo>
                  <a:pt x="2821940" y="2564130"/>
                </a:lnTo>
                <a:lnTo>
                  <a:pt x="0" y="5126990"/>
                </a:lnTo>
                <a:lnTo>
                  <a:pt x="3586893" y="5126990"/>
                </a:lnTo>
                <a:lnTo>
                  <a:pt x="6408833" y="2564130"/>
                </a:lnTo>
                <a:close/>
              </a:path>
            </a:pathLst>
          </a:custGeom>
          <a:solidFill>
            <a:srgbClr val="FF7477"/>
          </a:solidFill>
          <a:ln>
            <a:noFill/>
          </a:ln>
        </p:spPr>
      </p:sp>
      <p:sp>
        <p:nvSpPr>
          <p:cNvPr id="115" name="Google Shape;115;p2"/>
          <p:cNvSpPr/>
          <p:nvPr/>
        </p:nvSpPr>
        <p:spPr>
          <a:xfrm>
            <a:off x="3038050" y="3423825"/>
            <a:ext cx="5996493" cy="3166425"/>
          </a:xfrm>
          <a:custGeom>
            <a:rect b="b" l="l" r="r" t="t"/>
            <a:pathLst>
              <a:path extrusionOk="0" h="2918364" w="5996493">
                <a:moveTo>
                  <a:pt x="0" y="0"/>
                </a:moveTo>
                <a:lnTo>
                  <a:pt x="5996493" y="0"/>
                </a:lnTo>
                <a:lnTo>
                  <a:pt x="5996493" y="2918365"/>
                </a:lnTo>
                <a:lnTo>
                  <a:pt x="0" y="2918365"/>
                </a:lnTo>
                <a:lnTo>
                  <a:pt x="0" y="0"/>
                </a:lnTo>
                <a:close/>
              </a:path>
            </a:pathLst>
          </a:custGeom>
          <a:blipFill rotWithShape="1">
            <a:blip r:embed="rId4">
              <a:alphaModFix/>
            </a:blip>
            <a:stretch>
              <a:fillRect b="-52729" l="0" r="0" t="-52731"/>
            </a:stretch>
          </a:blipFill>
          <a:ln>
            <a:noFill/>
          </a:ln>
        </p:spPr>
      </p:sp>
      <p:sp>
        <p:nvSpPr>
          <p:cNvPr id="116" name="Google Shape;116;p2"/>
          <p:cNvSpPr txBox="1"/>
          <p:nvPr/>
        </p:nvSpPr>
        <p:spPr>
          <a:xfrm>
            <a:off x="3117747" y="3428988"/>
            <a:ext cx="5864400" cy="3642900"/>
          </a:xfrm>
          <a:prstGeom prst="rect">
            <a:avLst/>
          </a:prstGeom>
          <a:noFill/>
          <a:ln>
            <a:noFill/>
          </a:ln>
        </p:spPr>
        <p:txBody>
          <a:bodyPr anchorCtr="0" anchor="t" bIns="0" lIns="0" spcFirstLastPara="1" rIns="0" wrap="square" tIns="0">
            <a:spAutoFit/>
          </a:bodyPr>
          <a:lstStyle/>
          <a:p>
            <a:pPr indent="0" lvl="0" marL="0" rtl="0" algn="l">
              <a:lnSpc>
                <a:spcPct val="150033"/>
              </a:lnSpc>
              <a:spcBef>
                <a:spcPts val="0"/>
              </a:spcBef>
              <a:spcAft>
                <a:spcPts val="0"/>
              </a:spcAft>
              <a:buClr>
                <a:schemeClr val="dk1"/>
              </a:buClr>
              <a:buSzPts val="1100"/>
              <a:buFont typeface="Arial"/>
              <a:buNone/>
            </a:pPr>
            <a:r>
              <a:rPr lang="en-US" sz="1487">
                <a:solidFill>
                  <a:srgbClr val="4CB8B4"/>
                </a:solidFill>
                <a:latin typeface="Montserrat Light"/>
                <a:ea typeface="Montserrat Light"/>
                <a:cs typeface="Montserrat Light"/>
                <a:sym typeface="Montserrat Light"/>
              </a:rPr>
              <a:t>El estado de Texas define a un estudiante superdotado como un niño o joven que se desempeña o muestra el potencial de desempeñarse a un nivel de logro notablemente alto en comparación con otros de la misma edad, experiencia o entorno. Estos estudiantes:</a:t>
            </a:r>
            <a:endParaRPr sz="1487">
              <a:solidFill>
                <a:srgbClr val="4CB8B4"/>
              </a:solidFill>
              <a:latin typeface="Montserrat Light"/>
              <a:ea typeface="Montserrat Light"/>
              <a:cs typeface="Montserrat Light"/>
              <a:sym typeface="Montserrat Light"/>
            </a:endParaRPr>
          </a:p>
          <a:p>
            <a:pPr indent="-323024" lvl="0" marL="457200" rtl="0" algn="l">
              <a:lnSpc>
                <a:spcPct val="150033"/>
              </a:lnSpc>
              <a:spcBef>
                <a:spcPts val="0"/>
              </a:spcBef>
              <a:spcAft>
                <a:spcPts val="0"/>
              </a:spcAft>
              <a:buClr>
                <a:srgbClr val="4CB8B4"/>
              </a:buClr>
              <a:buSzPts val="1487"/>
              <a:buFont typeface="Montserrat Light"/>
              <a:buChar char="●"/>
            </a:pPr>
            <a:r>
              <a:rPr lang="en-US" sz="1487">
                <a:solidFill>
                  <a:srgbClr val="4CB8B4"/>
                </a:solidFill>
                <a:latin typeface="Montserrat Light"/>
                <a:ea typeface="Montserrat Light"/>
                <a:cs typeface="Montserrat Light"/>
                <a:sym typeface="Montserrat Light"/>
              </a:rPr>
              <a:t>Mostrar capacidades de alto desempeño en un área intelectual, creativa o artística.</a:t>
            </a:r>
            <a:endParaRPr sz="1487">
              <a:solidFill>
                <a:srgbClr val="4CB8B4"/>
              </a:solidFill>
              <a:latin typeface="Montserrat Light"/>
              <a:ea typeface="Montserrat Light"/>
              <a:cs typeface="Montserrat Light"/>
              <a:sym typeface="Montserrat Light"/>
            </a:endParaRPr>
          </a:p>
          <a:p>
            <a:pPr indent="-323024" lvl="0" marL="457200" rtl="0" algn="l">
              <a:lnSpc>
                <a:spcPct val="150033"/>
              </a:lnSpc>
              <a:spcBef>
                <a:spcPts val="0"/>
              </a:spcBef>
              <a:spcAft>
                <a:spcPts val="0"/>
              </a:spcAft>
              <a:buClr>
                <a:srgbClr val="4CB8B4"/>
              </a:buClr>
              <a:buSzPts val="1487"/>
              <a:buFont typeface="Montserrat Light"/>
              <a:buChar char="●"/>
            </a:pPr>
            <a:r>
              <a:rPr lang="en-US" sz="1487">
                <a:solidFill>
                  <a:srgbClr val="4CB8B4"/>
                </a:solidFill>
                <a:latin typeface="Montserrat Light"/>
                <a:ea typeface="Montserrat Light"/>
                <a:cs typeface="Montserrat Light"/>
                <a:sym typeface="Montserrat Light"/>
              </a:rPr>
              <a:t>Poseer una inusual capacidad de liderazgo.</a:t>
            </a:r>
            <a:endParaRPr sz="1487">
              <a:solidFill>
                <a:srgbClr val="4CB8B4"/>
              </a:solidFill>
              <a:latin typeface="Montserrat Light"/>
              <a:ea typeface="Montserrat Light"/>
              <a:cs typeface="Montserrat Light"/>
              <a:sym typeface="Montserrat Light"/>
            </a:endParaRPr>
          </a:p>
          <a:p>
            <a:pPr indent="-323024" lvl="0" marL="457200" rtl="0" algn="l">
              <a:lnSpc>
                <a:spcPct val="150033"/>
              </a:lnSpc>
              <a:spcBef>
                <a:spcPts val="0"/>
              </a:spcBef>
              <a:spcAft>
                <a:spcPts val="0"/>
              </a:spcAft>
              <a:buClr>
                <a:srgbClr val="4CB8B4"/>
              </a:buClr>
              <a:buSzPts val="1487"/>
              <a:buFont typeface="Montserrat Light"/>
              <a:buChar char="●"/>
            </a:pPr>
            <a:r>
              <a:rPr lang="en-US" sz="1487">
                <a:solidFill>
                  <a:srgbClr val="4CB8B4"/>
                </a:solidFill>
                <a:latin typeface="Montserrat Light"/>
                <a:ea typeface="Montserrat Light"/>
                <a:cs typeface="Montserrat Light"/>
                <a:sym typeface="Montserrat Light"/>
              </a:rPr>
              <a:t>Sobresalir en un campo académico específico.</a:t>
            </a:r>
            <a:endParaRPr sz="1487">
              <a:solidFill>
                <a:srgbClr val="4CB8B4"/>
              </a:solidFill>
              <a:latin typeface="Montserrat Light"/>
              <a:ea typeface="Montserrat Light"/>
              <a:cs typeface="Montserrat Light"/>
              <a:sym typeface="Montserrat Light"/>
            </a:endParaRPr>
          </a:p>
          <a:p>
            <a:pPr indent="0" lvl="0" marL="0" marR="0" rtl="0" algn="l">
              <a:lnSpc>
                <a:spcPct val="150033"/>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99596"/>
              </a:lnSpc>
              <a:spcBef>
                <a:spcPts val="0"/>
              </a:spcBef>
              <a:spcAft>
                <a:spcPts val="0"/>
              </a:spcAft>
              <a:buClr>
                <a:srgbClr val="000000"/>
              </a:buClr>
              <a:buSzPts val="1487"/>
              <a:buFont typeface="Arial"/>
              <a:buNone/>
            </a:pPr>
            <a:r>
              <a:t/>
            </a:r>
            <a:endParaRPr b="0" i="0" sz="1487" u="none" cap="none" strike="noStrike">
              <a:solidFill>
                <a:srgbClr val="4CB8B4"/>
              </a:solidFill>
              <a:latin typeface="Montserrat Light"/>
              <a:ea typeface="Montserrat Light"/>
              <a:cs typeface="Montserrat Light"/>
              <a:sym typeface="Montserrat Light"/>
            </a:endParaRPr>
          </a:p>
        </p:txBody>
      </p:sp>
      <p:sp>
        <p:nvSpPr>
          <p:cNvPr id="117" name="Google Shape;117;p2"/>
          <p:cNvSpPr/>
          <p:nvPr/>
        </p:nvSpPr>
        <p:spPr>
          <a:xfrm>
            <a:off x="2233246" y="3206262"/>
            <a:ext cx="714376" cy="568253"/>
          </a:xfrm>
          <a:custGeom>
            <a:rect b="b" l="l" r="r" t="t"/>
            <a:pathLst>
              <a:path extrusionOk="0" h="5126990" w="6346308">
                <a:moveTo>
                  <a:pt x="3524367" y="0"/>
                </a:moveTo>
                <a:lnTo>
                  <a:pt x="0" y="0"/>
                </a:lnTo>
                <a:lnTo>
                  <a:pt x="2821940" y="2564130"/>
                </a:lnTo>
                <a:lnTo>
                  <a:pt x="0" y="5126990"/>
                </a:lnTo>
                <a:lnTo>
                  <a:pt x="3524367" y="5126990"/>
                </a:lnTo>
                <a:lnTo>
                  <a:pt x="6346308" y="2564130"/>
                </a:lnTo>
                <a:close/>
              </a:path>
            </a:pathLst>
          </a:custGeom>
          <a:solidFill>
            <a:srgbClr val="FFCC58"/>
          </a:solidFill>
          <a:ln>
            <a:noFill/>
          </a:ln>
        </p:spPr>
      </p:sp>
      <p:sp>
        <p:nvSpPr>
          <p:cNvPr id="118" name="Google Shape;118;p2"/>
          <p:cNvSpPr/>
          <p:nvPr/>
        </p:nvSpPr>
        <p:spPr>
          <a:xfrm>
            <a:off x="-674077" y="3956538"/>
            <a:ext cx="1517551" cy="1223101"/>
          </a:xfrm>
          <a:custGeom>
            <a:rect b="b" l="l" r="r" t="t"/>
            <a:pathLst>
              <a:path extrusionOk="0" h="5126990" w="6361360">
                <a:moveTo>
                  <a:pt x="3539420" y="0"/>
                </a:moveTo>
                <a:lnTo>
                  <a:pt x="0" y="0"/>
                </a:lnTo>
                <a:lnTo>
                  <a:pt x="2821940" y="2564130"/>
                </a:lnTo>
                <a:lnTo>
                  <a:pt x="0" y="5126990"/>
                </a:lnTo>
                <a:lnTo>
                  <a:pt x="3539420" y="5126990"/>
                </a:lnTo>
                <a:lnTo>
                  <a:pt x="6361360" y="2564130"/>
                </a:lnTo>
                <a:close/>
              </a:path>
            </a:pathLst>
          </a:custGeom>
          <a:solidFill>
            <a:srgbClr val="4CB8B4"/>
          </a:solidFill>
          <a:ln>
            <a:noFill/>
          </a:ln>
        </p:spPr>
      </p:sp>
      <p:sp>
        <p:nvSpPr>
          <p:cNvPr id="119" name="Google Shape;119;p2"/>
          <p:cNvSpPr/>
          <p:nvPr/>
        </p:nvSpPr>
        <p:spPr>
          <a:xfrm>
            <a:off x="8675077" y="6342185"/>
            <a:ext cx="718955" cy="575164"/>
          </a:xfrm>
          <a:custGeom>
            <a:rect b="b" l="l" r="r" t="t"/>
            <a:pathLst>
              <a:path extrusionOk="0" h="5126990" w="6408833">
                <a:moveTo>
                  <a:pt x="3586893" y="0"/>
                </a:moveTo>
                <a:lnTo>
                  <a:pt x="0" y="0"/>
                </a:lnTo>
                <a:lnTo>
                  <a:pt x="2821940" y="2564130"/>
                </a:lnTo>
                <a:lnTo>
                  <a:pt x="0" y="5126990"/>
                </a:lnTo>
                <a:lnTo>
                  <a:pt x="3586893" y="5126990"/>
                </a:lnTo>
                <a:lnTo>
                  <a:pt x="6408833" y="2564130"/>
                </a:lnTo>
                <a:close/>
              </a:path>
            </a:pathLst>
          </a:custGeom>
          <a:solidFill>
            <a:srgbClr val="FF7477"/>
          </a:solidFill>
          <a:ln>
            <a:noFill/>
          </a:ln>
        </p:spPr>
      </p:sp>
      <p:sp>
        <p:nvSpPr>
          <p:cNvPr id="120" name="Google Shape;120;p2"/>
          <p:cNvSpPr txBox="1"/>
          <p:nvPr/>
        </p:nvSpPr>
        <p:spPr>
          <a:xfrm>
            <a:off x="3051749" y="12"/>
            <a:ext cx="5996400" cy="2618100"/>
          </a:xfrm>
          <a:prstGeom prst="rect">
            <a:avLst/>
          </a:prstGeom>
          <a:noFill/>
          <a:ln>
            <a:noFill/>
          </a:ln>
        </p:spPr>
        <p:txBody>
          <a:bodyPr anchorCtr="0" anchor="t" bIns="0" lIns="0" spcFirstLastPara="1" rIns="0" wrap="square" tIns="0">
            <a:spAutoFit/>
          </a:bodyPr>
          <a:lstStyle/>
          <a:p>
            <a:pPr indent="0" lvl="0" marL="0" marR="0" rtl="0" algn="l">
              <a:lnSpc>
                <a:spcPct val="97005"/>
              </a:lnSpc>
              <a:spcBef>
                <a:spcPts val="0"/>
              </a:spcBef>
              <a:spcAft>
                <a:spcPts val="0"/>
              </a:spcAft>
              <a:buClr>
                <a:srgbClr val="000000"/>
              </a:buClr>
              <a:buSzPts val="5845"/>
              <a:buFont typeface="Arial"/>
              <a:buNone/>
            </a:pPr>
            <a:r>
              <a:rPr b="1" lang="en-US" sz="5845">
                <a:solidFill>
                  <a:srgbClr val="4CB8B4"/>
                </a:solidFill>
                <a:latin typeface="Montserrat"/>
                <a:ea typeface="Montserrat"/>
                <a:cs typeface="Montserrat"/>
                <a:sym typeface="Montserrat"/>
              </a:rPr>
              <a:t>¿Qué significa Dotados y Talentosos?</a:t>
            </a:r>
            <a:endParaRPr b="0" i="0" sz="1400" u="none" cap="none" strike="noStrike">
              <a:solidFill>
                <a:srgbClr val="000000"/>
              </a:solidFill>
              <a:latin typeface="Arial"/>
              <a:ea typeface="Arial"/>
              <a:cs typeface="Arial"/>
              <a:sym typeface="Arial"/>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CB8B4"/>
        </a:solidFill>
      </p:bgPr>
    </p:bg>
    <p:spTree>
      <p:nvGrpSpPr>
        <p:cNvPr id="128" name="Shape 128"/>
        <p:cNvGrpSpPr/>
        <p:nvPr/>
      </p:nvGrpSpPr>
      <p:grpSpPr>
        <a:xfrm>
          <a:off x="0" y="0"/>
          <a:ext cx="0" cy="0"/>
          <a:chOff x="0" y="0"/>
          <a:chExt cx="0" cy="0"/>
        </a:xfrm>
      </p:grpSpPr>
      <p:pic>
        <p:nvPicPr>
          <p:cNvPr id="129" name="Google Shape;129;p3"/>
          <p:cNvPicPr preferRelativeResize="0"/>
          <p:nvPr/>
        </p:nvPicPr>
        <p:blipFill rotWithShape="1">
          <a:blip r:embed="rId3">
            <a:alphaModFix amt="17000"/>
          </a:blip>
          <a:srcRect b="0" l="5825" r="5825" t="0"/>
          <a:stretch/>
        </p:blipFill>
        <p:spPr>
          <a:xfrm>
            <a:off x="0" y="-12700"/>
            <a:ext cx="9779000" cy="7379076"/>
          </a:xfrm>
          <a:prstGeom prst="rect">
            <a:avLst/>
          </a:prstGeom>
          <a:noFill/>
          <a:ln>
            <a:noFill/>
          </a:ln>
        </p:spPr>
      </p:pic>
      <p:sp>
        <p:nvSpPr>
          <p:cNvPr id="130" name="Google Shape;130;p3"/>
          <p:cNvSpPr txBox="1"/>
          <p:nvPr/>
        </p:nvSpPr>
        <p:spPr>
          <a:xfrm>
            <a:off x="1452953" y="2219759"/>
            <a:ext cx="7245000" cy="3427500"/>
          </a:xfrm>
          <a:prstGeom prst="rect">
            <a:avLst/>
          </a:prstGeom>
          <a:noFill/>
          <a:ln>
            <a:noFill/>
          </a:ln>
        </p:spPr>
        <p:txBody>
          <a:bodyPr anchorCtr="0" anchor="t" bIns="0" lIns="0" spcFirstLastPara="1" rIns="0" wrap="square" tIns="0">
            <a:spAutoFit/>
          </a:bodyPr>
          <a:lstStyle/>
          <a:p>
            <a:pPr indent="0" lvl="0" marL="0" rtl="0" algn="ctr">
              <a:lnSpc>
                <a:spcPct val="114908"/>
              </a:lnSpc>
              <a:spcBef>
                <a:spcPts val="0"/>
              </a:spcBef>
              <a:spcAft>
                <a:spcPts val="0"/>
              </a:spcAft>
              <a:buClr>
                <a:schemeClr val="dk1"/>
              </a:buClr>
              <a:buSzPts val="1100"/>
              <a:buFont typeface="Arial"/>
              <a:buNone/>
            </a:pPr>
            <a:r>
              <a:rPr b="1" lang="en-US" sz="4313">
                <a:solidFill>
                  <a:srgbClr val="FFFFFF"/>
                </a:solidFill>
                <a:latin typeface="Montserrat"/>
                <a:ea typeface="Montserrat"/>
                <a:cs typeface="Montserrat"/>
                <a:sym typeface="Montserrat"/>
              </a:rPr>
              <a:t>¿A quién servimos?</a:t>
            </a:r>
            <a:endParaRPr b="1" sz="4313">
              <a:solidFill>
                <a:srgbClr val="FFFFFF"/>
              </a:solidFill>
              <a:latin typeface="Montserrat"/>
              <a:ea typeface="Montserrat"/>
              <a:cs typeface="Montserrat"/>
              <a:sym typeface="Montserrat"/>
            </a:endParaRPr>
          </a:p>
          <a:p>
            <a:pPr indent="0" lvl="0" marL="0" rtl="0" algn="ctr">
              <a:lnSpc>
                <a:spcPct val="114908"/>
              </a:lnSpc>
              <a:spcBef>
                <a:spcPts val="0"/>
              </a:spcBef>
              <a:spcAft>
                <a:spcPts val="0"/>
              </a:spcAft>
              <a:buClr>
                <a:schemeClr val="dk1"/>
              </a:buClr>
              <a:buSzPts val="1100"/>
              <a:buFont typeface="Arial"/>
              <a:buNone/>
            </a:pPr>
            <a:r>
              <a:rPr b="1" lang="en-US" sz="3413">
                <a:solidFill>
                  <a:srgbClr val="FFFFFF"/>
                </a:solidFill>
                <a:latin typeface="Montserrat"/>
                <a:ea typeface="Montserrat"/>
                <a:cs typeface="Montserrat"/>
                <a:sym typeface="Montserrat"/>
              </a:rPr>
              <a:t>Los grados</a:t>
            </a:r>
            <a:endParaRPr b="1" sz="3413">
              <a:solidFill>
                <a:srgbClr val="FFFFFF"/>
              </a:solidFill>
              <a:latin typeface="Montserrat"/>
              <a:ea typeface="Montserrat"/>
              <a:cs typeface="Montserrat"/>
              <a:sym typeface="Montserrat"/>
            </a:endParaRPr>
          </a:p>
          <a:p>
            <a:pPr indent="0" lvl="0" marL="0" rtl="0" algn="ctr">
              <a:lnSpc>
                <a:spcPct val="114908"/>
              </a:lnSpc>
              <a:spcBef>
                <a:spcPts val="0"/>
              </a:spcBef>
              <a:spcAft>
                <a:spcPts val="0"/>
              </a:spcAft>
              <a:buClr>
                <a:schemeClr val="dk1"/>
              </a:buClr>
              <a:buSzPts val="1100"/>
              <a:buFont typeface="Arial"/>
              <a:buNone/>
            </a:pPr>
            <a:r>
              <a:rPr b="1" lang="en-US" sz="3413">
                <a:solidFill>
                  <a:srgbClr val="FFFFFF"/>
                </a:solidFill>
                <a:latin typeface="Montserrat"/>
                <a:ea typeface="Montserrat"/>
                <a:cs typeface="Montserrat"/>
                <a:sym typeface="Montserrat"/>
              </a:rPr>
              <a:t>Kinder (a partir del 1 de marzo una vez identificado)</a:t>
            </a:r>
            <a:endParaRPr b="1" sz="3413">
              <a:solidFill>
                <a:srgbClr val="FFFFFF"/>
              </a:solidFill>
              <a:latin typeface="Montserrat"/>
              <a:ea typeface="Montserrat"/>
              <a:cs typeface="Montserrat"/>
              <a:sym typeface="Montserrat"/>
            </a:endParaRPr>
          </a:p>
          <a:p>
            <a:pPr indent="0" lvl="0" marL="0" rtl="0" algn="ctr">
              <a:lnSpc>
                <a:spcPct val="114908"/>
              </a:lnSpc>
              <a:spcBef>
                <a:spcPts val="0"/>
              </a:spcBef>
              <a:spcAft>
                <a:spcPts val="0"/>
              </a:spcAft>
              <a:buClr>
                <a:schemeClr val="dk1"/>
              </a:buClr>
              <a:buSzPts val="1100"/>
              <a:buFont typeface="Arial"/>
              <a:buNone/>
            </a:pPr>
            <a:r>
              <a:rPr b="1" lang="en-US" sz="3413">
                <a:solidFill>
                  <a:srgbClr val="FFFFFF"/>
                </a:solidFill>
                <a:latin typeface="Montserrat"/>
                <a:ea typeface="Montserrat"/>
                <a:cs typeface="Montserrat"/>
                <a:sym typeface="Montserrat"/>
              </a:rPr>
              <a:t>hasta el 12.</a:t>
            </a:r>
            <a:r>
              <a:rPr b="1" i="0" lang="en-US" sz="3609" u="none" cap="none" strike="noStrike">
                <a:solidFill>
                  <a:srgbClr val="FFFFFF"/>
                </a:solidFill>
                <a:latin typeface="Montserrat"/>
                <a:ea typeface="Montserrat"/>
                <a:cs typeface="Montserrat"/>
                <a:sym typeface="Montserrat"/>
              </a:rPr>
              <a:t> </a:t>
            </a:r>
            <a:endParaRPr b="0" i="0" sz="1400" u="none" cap="none" strike="noStrike">
              <a:solidFill>
                <a:srgbClr val="000000"/>
              </a:solidFill>
              <a:latin typeface="Arial"/>
              <a:ea typeface="Arial"/>
              <a:cs typeface="Arial"/>
              <a:sym typeface="Arial"/>
            </a:endParaRPr>
          </a:p>
          <a:p>
            <a:pPr indent="0" lvl="0" marL="0" marR="0" rtl="0" algn="ctr">
              <a:lnSpc>
                <a:spcPct val="114990"/>
              </a:lnSpc>
              <a:spcBef>
                <a:spcPts val="0"/>
              </a:spcBef>
              <a:spcAft>
                <a:spcPts val="0"/>
              </a:spcAft>
              <a:buClr>
                <a:srgbClr val="000000"/>
              </a:buClr>
              <a:buSzPts val="3609"/>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3"/>
          <p:cNvSpPr/>
          <p:nvPr/>
        </p:nvSpPr>
        <p:spPr>
          <a:xfrm>
            <a:off x="4699000" y="1917700"/>
            <a:ext cx="385371" cy="302047"/>
          </a:xfrm>
          <a:custGeom>
            <a:rect b="b" l="l" r="r" t="t"/>
            <a:pathLst>
              <a:path extrusionOk="0" h="302047" w="385371">
                <a:moveTo>
                  <a:pt x="0" y="0"/>
                </a:moveTo>
                <a:lnTo>
                  <a:pt x="385371" y="0"/>
                </a:lnTo>
                <a:lnTo>
                  <a:pt x="385371" y="302047"/>
                </a:lnTo>
                <a:lnTo>
                  <a:pt x="0" y="302047"/>
                </a:lnTo>
                <a:lnTo>
                  <a:pt x="0" y="0"/>
                </a:lnTo>
                <a:close/>
              </a:path>
            </a:pathLst>
          </a:custGeom>
          <a:blipFill rotWithShape="1">
            <a:blip r:embed="rId4">
              <a:alphaModFix/>
            </a:blip>
            <a:stretch>
              <a:fillRect b="0" l="-673" r="-671" t="0"/>
            </a:stretch>
          </a:blipFill>
          <a:ln>
            <a:noFill/>
          </a:ln>
        </p:spPr>
      </p:sp>
      <p:sp>
        <p:nvSpPr>
          <p:cNvPr id="132" name="Google Shape;132;p3"/>
          <p:cNvSpPr/>
          <p:nvPr/>
        </p:nvSpPr>
        <p:spPr>
          <a:xfrm rot="10800000">
            <a:off x="4686300" y="5448300"/>
            <a:ext cx="385371" cy="302047"/>
          </a:xfrm>
          <a:custGeom>
            <a:rect b="b" l="l" r="r" t="t"/>
            <a:pathLst>
              <a:path extrusionOk="0" h="302047" w="385371">
                <a:moveTo>
                  <a:pt x="0" y="0"/>
                </a:moveTo>
                <a:lnTo>
                  <a:pt x="385371" y="0"/>
                </a:lnTo>
                <a:lnTo>
                  <a:pt x="385371" y="302048"/>
                </a:lnTo>
                <a:lnTo>
                  <a:pt x="0" y="302048"/>
                </a:lnTo>
                <a:lnTo>
                  <a:pt x="0" y="0"/>
                </a:lnTo>
                <a:close/>
              </a:path>
            </a:pathLst>
          </a:custGeom>
          <a:blipFill rotWithShape="1">
            <a:blip r:embed="rId4">
              <a:alphaModFix/>
            </a:blip>
            <a:stretch>
              <a:fillRect b="0" l="-673" r="-671" t="0"/>
            </a:stretch>
          </a:blipFill>
          <a:ln>
            <a:noFill/>
          </a:ln>
        </p:spPr>
      </p:sp>
      <p:sp>
        <p:nvSpPr>
          <p:cNvPr id="133" name="Google Shape;133;p3"/>
          <p:cNvSpPr txBox="1"/>
          <p:nvPr/>
        </p:nvSpPr>
        <p:spPr>
          <a:xfrm>
            <a:off x="2120900" y="6667579"/>
            <a:ext cx="5514975" cy="190262"/>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rgbClr val="000000"/>
              </a:buClr>
              <a:buSzPts val="1006"/>
              <a:buFont typeface="Arial"/>
              <a:buNone/>
            </a:pPr>
            <a:r>
              <a:rPr b="0" i="0" lang="en-US" sz="1006" u="none" cap="none" strike="noStrike">
                <a:solidFill>
                  <a:srgbClr val="FFFFFF"/>
                </a:solidFill>
                <a:latin typeface="Montserrat Light"/>
                <a:ea typeface="Montserrat Light"/>
                <a:cs typeface="Montserrat Light"/>
                <a:sym typeface="Montserrat Light"/>
              </a:rPr>
              <a:t>https://en.wikipedia.org/wiki/Goal</a:t>
            </a:r>
            <a:endParaRPr b="0" i="0" sz="1400" u="none" cap="none" strike="noStrike">
              <a:solidFill>
                <a:srgbClr val="000000"/>
              </a:solidFill>
              <a:latin typeface="Arial"/>
              <a:ea typeface="Arial"/>
              <a:cs typeface="Arial"/>
              <a:sym typeface="Arial"/>
            </a:endParaRPr>
          </a:p>
        </p:txBody>
      </p:sp>
      <p:sp>
        <p:nvSpPr>
          <p:cNvPr id="134" name="Google Shape;134;p3"/>
          <p:cNvSpPr/>
          <p:nvPr/>
        </p:nvSpPr>
        <p:spPr>
          <a:xfrm>
            <a:off x="-831703" y="6044013"/>
            <a:ext cx="1754685" cy="1409275"/>
          </a:xfrm>
          <a:custGeom>
            <a:rect b="b" l="l" r="r" t="t"/>
            <a:pathLst>
              <a:path extrusionOk="0" h="5126990" w="6383700">
                <a:moveTo>
                  <a:pt x="3561760" y="0"/>
                </a:moveTo>
                <a:lnTo>
                  <a:pt x="0" y="0"/>
                </a:lnTo>
                <a:lnTo>
                  <a:pt x="2821940" y="2564130"/>
                </a:lnTo>
                <a:lnTo>
                  <a:pt x="0" y="5126990"/>
                </a:lnTo>
                <a:lnTo>
                  <a:pt x="3561760" y="5126990"/>
                </a:lnTo>
                <a:lnTo>
                  <a:pt x="6383700" y="2564130"/>
                </a:lnTo>
                <a:close/>
              </a:path>
            </a:pathLst>
          </a:custGeom>
          <a:solidFill>
            <a:srgbClr val="FF7477"/>
          </a:solidFill>
          <a:ln>
            <a:noFill/>
          </a:ln>
        </p:spPr>
      </p:sp>
      <p:sp>
        <p:nvSpPr>
          <p:cNvPr id="135" name="Google Shape;135;p3"/>
          <p:cNvSpPr/>
          <p:nvPr/>
        </p:nvSpPr>
        <p:spPr>
          <a:xfrm>
            <a:off x="929577" y="6764984"/>
            <a:ext cx="714376" cy="568253"/>
          </a:xfrm>
          <a:custGeom>
            <a:rect b="b" l="l" r="r" t="t"/>
            <a:pathLst>
              <a:path extrusionOk="0" h="5126990" w="6346308">
                <a:moveTo>
                  <a:pt x="3524367" y="0"/>
                </a:moveTo>
                <a:lnTo>
                  <a:pt x="0" y="0"/>
                </a:lnTo>
                <a:lnTo>
                  <a:pt x="2821940" y="2564130"/>
                </a:lnTo>
                <a:lnTo>
                  <a:pt x="0" y="5126990"/>
                </a:lnTo>
                <a:lnTo>
                  <a:pt x="3524367" y="5126990"/>
                </a:lnTo>
                <a:lnTo>
                  <a:pt x="6346308" y="2564130"/>
                </a:lnTo>
                <a:close/>
              </a:path>
            </a:pathLst>
          </a:custGeom>
          <a:solidFill>
            <a:srgbClr val="FFCC58"/>
          </a:solidFill>
          <a:ln>
            <a:noFill/>
          </a:ln>
        </p:spPr>
      </p:sp>
      <p:sp>
        <p:nvSpPr>
          <p:cNvPr id="136" name="Google Shape;136;p3"/>
          <p:cNvSpPr/>
          <p:nvPr/>
        </p:nvSpPr>
        <p:spPr>
          <a:xfrm>
            <a:off x="528813" y="4822779"/>
            <a:ext cx="1517551" cy="1223101"/>
          </a:xfrm>
          <a:custGeom>
            <a:rect b="b" l="l" r="r" t="t"/>
            <a:pathLst>
              <a:path extrusionOk="0" h="5126990" w="6361360">
                <a:moveTo>
                  <a:pt x="3539420" y="0"/>
                </a:moveTo>
                <a:lnTo>
                  <a:pt x="0" y="0"/>
                </a:lnTo>
                <a:lnTo>
                  <a:pt x="2821940" y="2564130"/>
                </a:lnTo>
                <a:lnTo>
                  <a:pt x="0" y="5126990"/>
                </a:lnTo>
                <a:lnTo>
                  <a:pt x="3539420" y="5126990"/>
                </a:lnTo>
                <a:lnTo>
                  <a:pt x="6361360" y="2564130"/>
                </a:lnTo>
                <a:close/>
              </a:path>
            </a:pathLst>
          </a:custGeom>
          <a:solidFill>
            <a:srgbClr val="F2F2F2"/>
          </a:solidFill>
          <a:ln>
            <a:noFill/>
          </a:ln>
        </p:spPr>
      </p:sp>
      <p:sp>
        <p:nvSpPr>
          <p:cNvPr id="137" name="Google Shape;137;p3"/>
          <p:cNvSpPr/>
          <p:nvPr/>
        </p:nvSpPr>
        <p:spPr>
          <a:xfrm>
            <a:off x="7283597" y="-26587"/>
            <a:ext cx="1754685" cy="1409275"/>
          </a:xfrm>
          <a:custGeom>
            <a:rect b="b" l="l" r="r" t="t"/>
            <a:pathLst>
              <a:path extrusionOk="0" h="5126990" w="6383700">
                <a:moveTo>
                  <a:pt x="3561760" y="0"/>
                </a:moveTo>
                <a:lnTo>
                  <a:pt x="0" y="0"/>
                </a:lnTo>
                <a:lnTo>
                  <a:pt x="2821940" y="2564130"/>
                </a:lnTo>
                <a:lnTo>
                  <a:pt x="0" y="5126990"/>
                </a:lnTo>
                <a:lnTo>
                  <a:pt x="3561760" y="5126990"/>
                </a:lnTo>
                <a:lnTo>
                  <a:pt x="6383700" y="2564130"/>
                </a:lnTo>
                <a:close/>
              </a:path>
            </a:pathLst>
          </a:custGeom>
          <a:solidFill>
            <a:srgbClr val="FF7477"/>
          </a:solidFill>
          <a:ln>
            <a:noFill/>
          </a:ln>
        </p:spPr>
      </p:sp>
      <p:sp>
        <p:nvSpPr>
          <p:cNvPr id="138" name="Google Shape;138;p3"/>
          <p:cNvSpPr/>
          <p:nvPr/>
        </p:nvSpPr>
        <p:spPr>
          <a:xfrm>
            <a:off x="9044877" y="694384"/>
            <a:ext cx="714376" cy="568253"/>
          </a:xfrm>
          <a:custGeom>
            <a:rect b="b" l="l" r="r" t="t"/>
            <a:pathLst>
              <a:path extrusionOk="0" h="5126990" w="6346308">
                <a:moveTo>
                  <a:pt x="3524367" y="0"/>
                </a:moveTo>
                <a:lnTo>
                  <a:pt x="0" y="0"/>
                </a:lnTo>
                <a:lnTo>
                  <a:pt x="2821940" y="2564130"/>
                </a:lnTo>
                <a:lnTo>
                  <a:pt x="0" y="5126990"/>
                </a:lnTo>
                <a:lnTo>
                  <a:pt x="3524367" y="5126990"/>
                </a:lnTo>
                <a:lnTo>
                  <a:pt x="6346308" y="2564130"/>
                </a:lnTo>
                <a:close/>
              </a:path>
            </a:pathLst>
          </a:custGeom>
          <a:solidFill>
            <a:srgbClr val="FFCC58"/>
          </a:solidFill>
          <a:ln>
            <a:noFill/>
          </a:ln>
        </p:spPr>
      </p:sp>
      <p:sp>
        <p:nvSpPr>
          <p:cNvPr id="139" name="Google Shape;139;p3"/>
          <p:cNvSpPr/>
          <p:nvPr/>
        </p:nvSpPr>
        <p:spPr>
          <a:xfrm>
            <a:off x="8644113" y="-1247821"/>
            <a:ext cx="1517551" cy="1223101"/>
          </a:xfrm>
          <a:custGeom>
            <a:rect b="b" l="l" r="r" t="t"/>
            <a:pathLst>
              <a:path extrusionOk="0" h="5126990" w="6361360">
                <a:moveTo>
                  <a:pt x="3539420" y="0"/>
                </a:moveTo>
                <a:lnTo>
                  <a:pt x="0" y="0"/>
                </a:lnTo>
                <a:lnTo>
                  <a:pt x="2821940" y="2564130"/>
                </a:lnTo>
                <a:lnTo>
                  <a:pt x="0" y="5126990"/>
                </a:lnTo>
                <a:lnTo>
                  <a:pt x="3539420" y="5126990"/>
                </a:lnTo>
                <a:lnTo>
                  <a:pt x="6361360" y="2564130"/>
                </a:lnTo>
                <a:close/>
              </a:path>
            </a:pathLst>
          </a:custGeom>
          <a:solidFill>
            <a:srgbClr val="F2F2F2"/>
          </a:solid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7477"/>
        </a:solidFill>
      </p:bgPr>
    </p:bg>
    <p:spTree>
      <p:nvGrpSpPr>
        <p:cNvPr id="147" name="Shape 147"/>
        <p:cNvGrpSpPr/>
        <p:nvPr/>
      </p:nvGrpSpPr>
      <p:grpSpPr>
        <a:xfrm>
          <a:off x="0" y="0"/>
          <a:ext cx="0" cy="0"/>
          <a:chOff x="0" y="0"/>
          <a:chExt cx="0" cy="0"/>
        </a:xfrm>
      </p:grpSpPr>
      <p:sp>
        <p:nvSpPr>
          <p:cNvPr id="148" name="Google Shape;148;p4"/>
          <p:cNvSpPr/>
          <p:nvPr/>
        </p:nvSpPr>
        <p:spPr>
          <a:xfrm rot="5400000">
            <a:off x="-2790825" y="2695575"/>
            <a:ext cx="7429602" cy="1904793"/>
          </a:xfrm>
          <a:custGeom>
            <a:rect b="b" l="l" r="r" t="t"/>
            <a:pathLst>
              <a:path extrusionOk="0" h="1904793" w="7429602">
                <a:moveTo>
                  <a:pt x="0" y="0"/>
                </a:moveTo>
                <a:lnTo>
                  <a:pt x="7429602" y="0"/>
                </a:lnTo>
                <a:lnTo>
                  <a:pt x="7429602" y="1904793"/>
                </a:lnTo>
                <a:lnTo>
                  <a:pt x="0" y="1904793"/>
                </a:lnTo>
                <a:lnTo>
                  <a:pt x="0" y="0"/>
                </a:lnTo>
                <a:close/>
              </a:path>
            </a:pathLst>
          </a:custGeom>
          <a:blipFill rotWithShape="1">
            <a:blip r:embed="rId3">
              <a:alphaModFix/>
            </a:blip>
            <a:stretch>
              <a:fillRect b="-144983" l="0" r="0" t="-144986"/>
            </a:stretch>
          </a:blipFill>
          <a:ln>
            <a:noFill/>
          </a:ln>
        </p:spPr>
      </p:sp>
      <p:sp>
        <p:nvSpPr>
          <p:cNvPr id="149" name="Google Shape;149;p4"/>
          <p:cNvSpPr/>
          <p:nvPr/>
        </p:nvSpPr>
        <p:spPr>
          <a:xfrm>
            <a:off x="2216677" y="374005"/>
            <a:ext cx="715031" cy="715031"/>
          </a:xfrm>
          <a:custGeom>
            <a:rect b="b" l="l" r="r" t="t"/>
            <a:pathLst>
              <a:path extrusionOk="0" h="715031" w="715031">
                <a:moveTo>
                  <a:pt x="0" y="0"/>
                </a:moveTo>
                <a:lnTo>
                  <a:pt x="715030" y="0"/>
                </a:lnTo>
                <a:lnTo>
                  <a:pt x="715030" y="715030"/>
                </a:lnTo>
                <a:lnTo>
                  <a:pt x="0" y="715030"/>
                </a:lnTo>
                <a:lnTo>
                  <a:pt x="0" y="0"/>
                </a:lnTo>
                <a:close/>
              </a:path>
            </a:pathLst>
          </a:custGeom>
          <a:blipFill rotWithShape="1">
            <a:blip r:embed="rId4">
              <a:alphaModFix/>
            </a:blip>
            <a:stretch>
              <a:fillRect b="0" l="0" r="0" t="0"/>
            </a:stretch>
          </a:blipFill>
          <a:ln>
            <a:noFill/>
          </a:ln>
        </p:spPr>
      </p:sp>
      <p:sp>
        <p:nvSpPr>
          <p:cNvPr id="150" name="Google Shape;150;p4"/>
          <p:cNvSpPr/>
          <p:nvPr/>
        </p:nvSpPr>
        <p:spPr>
          <a:xfrm>
            <a:off x="2338268" y="2098980"/>
            <a:ext cx="517390" cy="797519"/>
          </a:xfrm>
          <a:custGeom>
            <a:rect b="b" l="l" r="r" t="t"/>
            <a:pathLst>
              <a:path extrusionOk="0" h="797519" w="517390">
                <a:moveTo>
                  <a:pt x="0" y="0"/>
                </a:moveTo>
                <a:lnTo>
                  <a:pt x="517391" y="0"/>
                </a:lnTo>
                <a:lnTo>
                  <a:pt x="517391" y="797518"/>
                </a:lnTo>
                <a:lnTo>
                  <a:pt x="0" y="797518"/>
                </a:lnTo>
                <a:lnTo>
                  <a:pt x="0" y="0"/>
                </a:lnTo>
                <a:close/>
              </a:path>
            </a:pathLst>
          </a:custGeom>
          <a:blipFill rotWithShape="1">
            <a:blip r:embed="rId5">
              <a:alphaModFix/>
            </a:blip>
            <a:stretch>
              <a:fillRect b="0" l="0" r="0" t="0"/>
            </a:stretch>
          </a:blipFill>
          <a:ln>
            <a:noFill/>
          </a:ln>
        </p:spPr>
      </p:sp>
      <p:sp>
        <p:nvSpPr>
          <p:cNvPr id="151" name="Google Shape;151;p4"/>
          <p:cNvSpPr/>
          <p:nvPr/>
        </p:nvSpPr>
        <p:spPr>
          <a:xfrm>
            <a:off x="2216677" y="3957901"/>
            <a:ext cx="715031" cy="715031"/>
          </a:xfrm>
          <a:custGeom>
            <a:rect b="b" l="l" r="r" t="t"/>
            <a:pathLst>
              <a:path extrusionOk="0" h="715031" w="715031">
                <a:moveTo>
                  <a:pt x="0" y="0"/>
                </a:moveTo>
                <a:lnTo>
                  <a:pt x="715030" y="0"/>
                </a:lnTo>
                <a:lnTo>
                  <a:pt x="715030" y="715031"/>
                </a:lnTo>
                <a:lnTo>
                  <a:pt x="0" y="715031"/>
                </a:lnTo>
                <a:lnTo>
                  <a:pt x="0" y="0"/>
                </a:lnTo>
                <a:close/>
              </a:path>
            </a:pathLst>
          </a:custGeom>
          <a:blipFill rotWithShape="1">
            <a:blip r:embed="rId6">
              <a:alphaModFix/>
            </a:blip>
            <a:stretch>
              <a:fillRect b="0" l="0" r="0" t="0"/>
            </a:stretch>
          </a:blipFill>
          <a:ln>
            <a:noFill/>
          </a:ln>
        </p:spPr>
      </p:sp>
      <p:sp>
        <p:nvSpPr>
          <p:cNvPr id="152" name="Google Shape;152;p4"/>
          <p:cNvSpPr/>
          <p:nvPr/>
        </p:nvSpPr>
        <p:spPr>
          <a:xfrm>
            <a:off x="2239448" y="5512855"/>
            <a:ext cx="715031" cy="622970"/>
          </a:xfrm>
          <a:custGeom>
            <a:rect b="b" l="l" r="r" t="t"/>
            <a:pathLst>
              <a:path extrusionOk="0" h="622970" w="715031">
                <a:moveTo>
                  <a:pt x="0" y="0"/>
                </a:moveTo>
                <a:lnTo>
                  <a:pt x="715031" y="0"/>
                </a:lnTo>
                <a:lnTo>
                  <a:pt x="715031" y="622970"/>
                </a:lnTo>
                <a:lnTo>
                  <a:pt x="0" y="622970"/>
                </a:lnTo>
                <a:lnTo>
                  <a:pt x="0" y="0"/>
                </a:lnTo>
                <a:close/>
              </a:path>
            </a:pathLst>
          </a:custGeom>
          <a:blipFill rotWithShape="1">
            <a:blip r:embed="rId7">
              <a:alphaModFix/>
            </a:blip>
            <a:stretch>
              <a:fillRect b="0" l="0" r="0" t="0"/>
            </a:stretch>
          </a:blipFill>
          <a:ln>
            <a:noFill/>
          </a:ln>
        </p:spPr>
      </p:sp>
      <p:sp>
        <p:nvSpPr>
          <p:cNvPr id="153" name="Google Shape;153;p4"/>
          <p:cNvSpPr txBox="1"/>
          <p:nvPr/>
        </p:nvSpPr>
        <p:spPr>
          <a:xfrm>
            <a:off x="361875" y="-66825"/>
            <a:ext cx="1013400" cy="6527100"/>
          </a:xfrm>
          <a:prstGeom prst="rect">
            <a:avLst/>
          </a:prstGeom>
          <a:noFill/>
          <a:ln>
            <a:noFill/>
          </a:ln>
        </p:spPr>
        <p:txBody>
          <a:bodyPr anchorCtr="0" anchor="t" bIns="0" lIns="0" spcFirstLastPara="1" rIns="0" wrap="square" tIns="0">
            <a:spAutoFit/>
          </a:bodyPr>
          <a:lstStyle/>
          <a:p>
            <a:pPr indent="0" lvl="0" marL="0" marR="0" rtl="0" algn="ctr">
              <a:lnSpc>
                <a:spcPct val="97004"/>
              </a:lnSpc>
              <a:spcBef>
                <a:spcPts val="0"/>
              </a:spcBef>
              <a:spcAft>
                <a:spcPts val="0"/>
              </a:spcAft>
              <a:buClr>
                <a:srgbClr val="000000"/>
              </a:buClr>
              <a:buSzPts val="6245"/>
              <a:buFont typeface="Arial"/>
              <a:buNone/>
            </a:pPr>
            <a:r>
              <a:rPr b="1" i="0" lang="en-US" sz="6245" u="none" cap="none" strike="noStrike">
                <a:solidFill>
                  <a:srgbClr val="FFFFFF"/>
                </a:solidFill>
                <a:latin typeface="Montserrat"/>
                <a:ea typeface="Montserrat"/>
                <a:cs typeface="Montserrat"/>
                <a:sym typeface="Montserrat"/>
              </a:rPr>
              <a:t>RE</a:t>
            </a:r>
            <a:endParaRPr b="1" i="0" sz="6245" u="none" cap="none" strike="noStrike">
              <a:solidFill>
                <a:srgbClr val="FFFFFF"/>
              </a:solidFill>
              <a:latin typeface="Montserrat"/>
              <a:ea typeface="Montserrat"/>
              <a:cs typeface="Montserrat"/>
              <a:sym typeface="Montserrat"/>
            </a:endParaRPr>
          </a:p>
          <a:p>
            <a:pPr indent="0" lvl="0" marL="0" marR="0" rtl="0" algn="ctr">
              <a:lnSpc>
                <a:spcPct val="97004"/>
              </a:lnSpc>
              <a:spcBef>
                <a:spcPts val="0"/>
              </a:spcBef>
              <a:spcAft>
                <a:spcPts val="0"/>
              </a:spcAft>
              <a:buClr>
                <a:srgbClr val="000000"/>
              </a:buClr>
              <a:buSzPts val="6245"/>
              <a:buFont typeface="Arial"/>
              <a:buNone/>
            </a:pPr>
            <a:r>
              <a:rPr b="1" i="0" lang="en-US" sz="6245" u="none" cap="none" strike="noStrike">
                <a:solidFill>
                  <a:srgbClr val="FFFFFF"/>
                </a:solidFill>
                <a:latin typeface="Montserrat"/>
                <a:ea typeface="Montserrat"/>
                <a:cs typeface="Montserrat"/>
                <a:sym typeface="Montserrat"/>
              </a:rPr>
              <a:t>FER</a:t>
            </a:r>
            <a:endParaRPr b="1" sz="6245">
              <a:solidFill>
                <a:srgbClr val="FFFFFF"/>
              </a:solidFill>
              <a:latin typeface="Montserrat"/>
              <a:ea typeface="Montserrat"/>
              <a:cs typeface="Montserrat"/>
              <a:sym typeface="Montserrat"/>
            </a:endParaRPr>
          </a:p>
          <a:p>
            <a:pPr indent="0" lvl="0" marL="0" marR="0" rtl="0" algn="ctr">
              <a:lnSpc>
                <a:spcPct val="97004"/>
              </a:lnSpc>
              <a:spcBef>
                <a:spcPts val="0"/>
              </a:spcBef>
              <a:spcAft>
                <a:spcPts val="0"/>
              </a:spcAft>
              <a:buClr>
                <a:srgbClr val="000000"/>
              </a:buClr>
              <a:buSzPts val="6245"/>
              <a:buFont typeface="Arial"/>
              <a:buNone/>
            </a:pPr>
            <a:r>
              <a:rPr b="1" lang="en-US" sz="6245">
                <a:solidFill>
                  <a:srgbClr val="FFFFFF"/>
                </a:solidFill>
                <a:latin typeface="Montserrat"/>
                <a:ea typeface="Montserrat"/>
                <a:cs typeface="Montserrat"/>
                <a:sym typeface="Montserrat"/>
              </a:rPr>
              <a:t>I</a:t>
            </a:r>
            <a:endParaRPr b="1" sz="6245">
              <a:solidFill>
                <a:srgbClr val="FFFFFF"/>
              </a:solidFill>
              <a:latin typeface="Montserrat"/>
              <a:ea typeface="Montserrat"/>
              <a:cs typeface="Montserrat"/>
              <a:sym typeface="Montserrat"/>
            </a:endParaRPr>
          </a:p>
          <a:p>
            <a:pPr indent="0" lvl="0" marL="0" marR="0" rtl="0" algn="ctr">
              <a:lnSpc>
                <a:spcPct val="97004"/>
              </a:lnSpc>
              <a:spcBef>
                <a:spcPts val="0"/>
              </a:spcBef>
              <a:spcAft>
                <a:spcPts val="0"/>
              </a:spcAft>
              <a:buClr>
                <a:srgbClr val="000000"/>
              </a:buClr>
              <a:buSzPts val="6245"/>
              <a:buFont typeface="Arial"/>
              <a:buNone/>
            </a:pPr>
            <a:r>
              <a:rPr b="1" lang="en-US" sz="6245">
                <a:solidFill>
                  <a:srgbClr val="FFFFFF"/>
                </a:solidFill>
                <a:latin typeface="Montserrat"/>
                <a:ea typeface="Montserrat"/>
                <a:cs typeface="Montserrat"/>
                <a:sym typeface="Montserrat"/>
              </a:rPr>
              <a:t>R</a:t>
            </a:r>
            <a:endParaRPr b="1" sz="6245">
              <a:solidFill>
                <a:srgbClr val="FFFFFF"/>
              </a:solidFill>
              <a:latin typeface="Montserrat"/>
              <a:ea typeface="Montserrat"/>
              <a:cs typeface="Montserrat"/>
              <a:sym typeface="Montserrat"/>
            </a:endParaRPr>
          </a:p>
        </p:txBody>
      </p:sp>
      <p:grpSp>
        <p:nvGrpSpPr>
          <p:cNvPr id="154" name="Google Shape;154;p4"/>
          <p:cNvGrpSpPr/>
          <p:nvPr/>
        </p:nvGrpSpPr>
        <p:grpSpPr>
          <a:xfrm>
            <a:off x="3219217" y="277059"/>
            <a:ext cx="6356398" cy="1418261"/>
            <a:chOff x="0" y="-76200"/>
            <a:chExt cx="8475198" cy="1891015"/>
          </a:xfrm>
        </p:grpSpPr>
        <p:sp>
          <p:nvSpPr>
            <p:cNvPr id="155" name="Google Shape;155;p4"/>
            <p:cNvSpPr txBox="1"/>
            <p:nvPr/>
          </p:nvSpPr>
          <p:spPr>
            <a:xfrm>
              <a:off x="0" y="-76200"/>
              <a:ext cx="6412200" cy="514800"/>
            </a:xfrm>
            <a:prstGeom prst="rect">
              <a:avLst/>
            </a:prstGeom>
            <a:noFill/>
            <a:ln>
              <a:noFill/>
            </a:ln>
          </p:spPr>
          <p:txBody>
            <a:bodyPr anchorCtr="0" anchor="t" bIns="0" lIns="0" spcFirstLastPara="1" rIns="0" wrap="square" tIns="0">
              <a:spAutoFit/>
            </a:bodyPr>
            <a:lstStyle/>
            <a:p>
              <a:pPr indent="0" lvl="0" marL="0" marR="0" rtl="0" algn="l">
                <a:lnSpc>
                  <a:spcPct val="150039"/>
                </a:lnSpc>
                <a:spcBef>
                  <a:spcPts val="0"/>
                </a:spcBef>
                <a:spcAft>
                  <a:spcPts val="0"/>
                </a:spcAft>
                <a:buClr>
                  <a:srgbClr val="000000"/>
                </a:buClr>
                <a:buSzPts val="2508"/>
                <a:buFont typeface="Arial"/>
                <a:buNone/>
              </a:pPr>
              <a:r>
                <a:rPr b="1" lang="en-US" sz="2508">
                  <a:solidFill>
                    <a:srgbClr val="FFFFFF"/>
                  </a:solidFill>
                  <a:latin typeface="Montserrat"/>
                  <a:ea typeface="Montserrat"/>
                  <a:cs typeface="Montserrat"/>
                  <a:sym typeface="Montserrat"/>
                </a:rPr>
                <a:t>¿QUIÉN PUEDE REFERIR?</a:t>
              </a:r>
              <a:endParaRPr b="0" i="0" sz="1400" u="none" cap="none" strike="noStrike">
                <a:solidFill>
                  <a:srgbClr val="000000"/>
                </a:solidFill>
                <a:latin typeface="Arial"/>
                <a:ea typeface="Arial"/>
                <a:cs typeface="Arial"/>
                <a:sym typeface="Arial"/>
              </a:endParaRPr>
            </a:p>
          </p:txBody>
        </p:sp>
        <p:sp>
          <p:nvSpPr>
            <p:cNvPr id="156" name="Google Shape;156;p4"/>
            <p:cNvSpPr txBox="1"/>
            <p:nvPr/>
          </p:nvSpPr>
          <p:spPr>
            <a:xfrm>
              <a:off x="4398" y="611815"/>
              <a:ext cx="8470800" cy="1203000"/>
            </a:xfrm>
            <a:prstGeom prst="rect">
              <a:avLst/>
            </a:prstGeom>
            <a:noFill/>
            <a:ln>
              <a:noFill/>
            </a:ln>
          </p:spPr>
          <p:txBody>
            <a:bodyPr anchorCtr="0" anchor="t" bIns="0" lIns="0" spcFirstLastPara="1" rIns="0" wrap="square" tIns="0">
              <a:spAutoFit/>
            </a:bodyPr>
            <a:lstStyle/>
            <a:p>
              <a:pPr indent="-321627" lvl="1" marL="914400" rtl="0" algn="l">
                <a:lnSpc>
                  <a:spcPct val="150034"/>
                </a:lnSpc>
                <a:spcBef>
                  <a:spcPts val="0"/>
                </a:spcBef>
                <a:spcAft>
                  <a:spcPts val="0"/>
                </a:spcAft>
                <a:buClr>
                  <a:srgbClr val="FFFFFF"/>
                </a:buClr>
                <a:buSzPts val="1465"/>
                <a:buChar char="•"/>
              </a:pPr>
              <a:r>
                <a:rPr lang="en-US" sz="1465">
                  <a:solidFill>
                    <a:srgbClr val="FFFFFF"/>
                  </a:solidFill>
                  <a:latin typeface="Montserrat Light"/>
                  <a:ea typeface="Montserrat Light"/>
                  <a:cs typeface="Montserrat Light"/>
                  <a:sym typeface="Montserrat Light"/>
                </a:rPr>
                <a:t>Padre/Tutor</a:t>
              </a:r>
              <a:endParaRPr sz="1465">
                <a:solidFill>
                  <a:srgbClr val="FFFFFF"/>
                </a:solidFill>
                <a:latin typeface="Montserrat Light"/>
                <a:ea typeface="Montserrat Light"/>
                <a:cs typeface="Montserrat Light"/>
                <a:sym typeface="Montserrat Light"/>
              </a:endParaRPr>
            </a:p>
            <a:p>
              <a:pPr indent="-321627" lvl="1" marL="914400" rtl="0" algn="l">
                <a:lnSpc>
                  <a:spcPct val="150034"/>
                </a:lnSpc>
                <a:spcBef>
                  <a:spcPts val="0"/>
                </a:spcBef>
                <a:spcAft>
                  <a:spcPts val="0"/>
                </a:spcAft>
                <a:buClr>
                  <a:srgbClr val="FFFFFF"/>
                </a:buClr>
                <a:buSzPts val="1465"/>
                <a:buChar char="•"/>
              </a:pPr>
              <a:r>
                <a:rPr lang="en-US" sz="1465">
                  <a:solidFill>
                    <a:srgbClr val="FFFFFF"/>
                  </a:solidFill>
                  <a:latin typeface="Montserrat Light"/>
                  <a:ea typeface="Montserrat Light"/>
                  <a:cs typeface="Montserrat Light"/>
                  <a:sym typeface="Montserrat Light"/>
                </a:rPr>
                <a:t>Maestro</a:t>
              </a:r>
              <a:endParaRPr sz="1465">
                <a:solidFill>
                  <a:srgbClr val="FFFFFF"/>
                </a:solidFill>
                <a:latin typeface="Montserrat Light"/>
                <a:ea typeface="Montserrat Light"/>
                <a:cs typeface="Montserrat Light"/>
                <a:sym typeface="Montserrat Light"/>
              </a:endParaRPr>
            </a:p>
            <a:p>
              <a:pPr indent="-321627" lvl="1" marL="914400" rtl="0" algn="l">
                <a:lnSpc>
                  <a:spcPct val="150034"/>
                </a:lnSpc>
                <a:spcBef>
                  <a:spcPts val="0"/>
                </a:spcBef>
                <a:spcAft>
                  <a:spcPts val="0"/>
                </a:spcAft>
                <a:buClr>
                  <a:srgbClr val="FFFFFF"/>
                </a:buClr>
                <a:buSzPts val="1465"/>
                <a:buChar char="•"/>
              </a:pPr>
              <a:r>
                <a:rPr lang="en-US" sz="1465">
                  <a:solidFill>
                    <a:srgbClr val="FFFFFF"/>
                  </a:solidFill>
                  <a:latin typeface="Montserrat Light"/>
                  <a:ea typeface="Montserrat Light"/>
                  <a:cs typeface="Montserrat Light"/>
                  <a:sym typeface="Montserrat Light"/>
                </a:rPr>
                <a:t>Miembro de la comunidad</a:t>
              </a:r>
              <a:r>
                <a:rPr b="0" i="0" lang="en-US" sz="1465" u="none" cap="none" strike="noStrike">
                  <a:solidFill>
                    <a:srgbClr val="FFFFFF"/>
                  </a:solidFill>
                  <a:latin typeface="Montserrat Light"/>
                  <a:ea typeface="Montserrat Light"/>
                  <a:cs typeface="Montserrat Light"/>
                  <a:sym typeface="Montserrat Light"/>
                </a:rPr>
                <a:t> </a:t>
              </a:r>
              <a:endParaRPr b="0" i="0" sz="1400" u="none" cap="none" strike="noStrike">
                <a:solidFill>
                  <a:srgbClr val="000000"/>
                </a:solidFill>
                <a:latin typeface="Arial"/>
                <a:ea typeface="Arial"/>
                <a:cs typeface="Arial"/>
                <a:sym typeface="Arial"/>
              </a:endParaRPr>
            </a:p>
          </p:txBody>
        </p:sp>
      </p:grpSp>
      <p:grpSp>
        <p:nvGrpSpPr>
          <p:cNvPr id="157" name="Google Shape;157;p4"/>
          <p:cNvGrpSpPr/>
          <p:nvPr/>
        </p:nvGrpSpPr>
        <p:grpSpPr>
          <a:xfrm>
            <a:off x="3219225" y="4785187"/>
            <a:ext cx="6356600" cy="983048"/>
            <a:chOff x="0" y="-76200"/>
            <a:chExt cx="8475467" cy="3114855"/>
          </a:xfrm>
        </p:grpSpPr>
        <p:sp>
          <p:nvSpPr>
            <p:cNvPr id="158" name="Google Shape;158;p4"/>
            <p:cNvSpPr txBox="1"/>
            <p:nvPr/>
          </p:nvSpPr>
          <p:spPr>
            <a:xfrm>
              <a:off x="0" y="-76200"/>
              <a:ext cx="6423600" cy="1227600"/>
            </a:xfrm>
            <a:prstGeom prst="rect">
              <a:avLst/>
            </a:prstGeom>
            <a:noFill/>
            <a:ln>
              <a:noFill/>
            </a:ln>
          </p:spPr>
          <p:txBody>
            <a:bodyPr anchorCtr="0" anchor="t" bIns="0" lIns="0" spcFirstLastPara="1" rIns="0" wrap="square" tIns="0">
              <a:spAutoFit/>
            </a:bodyPr>
            <a:lstStyle/>
            <a:p>
              <a:pPr indent="0" lvl="0" marL="0" marR="0" rtl="0" algn="l">
                <a:lnSpc>
                  <a:spcPct val="149980"/>
                </a:lnSpc>
                <a:spcBef>
                  <a:spcPts val="0"/>
                </a:spcBef>
                <a:spcAft>
                  <a:spcPts val="0"/>
                </a:spcAft>
                <a:buClr>
                  <a:srgbClr val="000000"/>
                </a:buClr>
                <a:buSzPts val="2517"/>
                <a:buFont typeface="Arial"/>
                <a:buNone/>
              </a:pPr>
              <a:r>
                <a:rPr b="1" lang="en-US" sz="2517">
                  <a:solidFill>
                    <a:srgbClr val="FFFFFF"/>
                  </a:solidFill>
                  <a:latin typeface="Montserrat"/>
                  <a:ea typeface="Montserrat"/>
                  <a:cs typeface="Montserrat"/>
                  <a:sym typeface="Montserrat"/>
                </a:rPr>
                <a:t>¿CUÁNDO PUEDO REFERIR?</a:t>
              </a:r>
              <a:endParaRPr b="0" i="0" sz="1400" u="none" cap="none" strike="noStrike">
                <a:solidFill>
                  <a:srgbClr val="000000"/>
                </a:solidFill>
                <a:latin typeface="Arial"/>
                <a:ea typeface="Arial"/>
                <a:cs typeface="Arial"/>
                <a:sym typeface="Arial"/>
              </a:endParaRPr>
            </a:p>
          </p:txBody>
        </p:sp>
        <p:sp>
          <p:nvSpPr>
            <p:cNvPr id="159" name="Google Shape;159;p4"/>
            <p:cNvSpPr txBox="1"/>
            <p:nvPr/>
          </p:nvSpPr>
          <p:spPr>
            <a:xfrm>
              <a:off x="4367" y="1317855"/>
              <a:ext cx="8471100" cy="1720800"/>
            </a:xfrm>
            <a:prstGeom prst="rect">
              <a:avLst/>
            </a:prstGeom>
            <a:noFill/>
            <a:ln>
              <a:noFill/>
            </a:ln>
          </p:spPr>
          <p:txBody>
            <a:bodyPr anchorCtr="0" anchor="t" bIns="0" lIns="0" spcFirstLastPara="1" rIns="0" wrap="square" tIns="0">
              <a:spAutoFit/>
            </a:bodyPr>
            <a:lstStyle/>
            <a:p>
              <a:pPr indent="0" lvl="0" marL="0" marR="0" rtl="0" algn="l">
                <a:lnSpc>
                  <a:spcPct val="150035"/>
                </a:lnSpc>
                <a:spcBef>
                  <a:spcPts val="0"/>
                </a:spcBef>
                <a:spcAft>
                  <a:spcPts val="0"/>
                </a:spcAft>
                <a:buClr>
                  <a:srgbClr val="000000"/>
                </a:buClr>
                <a:buSzPts val="1411"/>
                <a:buFont typeface="Arial"/>
                <a:buNone/>
              </a:pPr>
              <a:r>
                <a:rPr lang="en-US" sz="1411">
                  <a:solidFill>
                    <a:srgbClr val="FFFFFF"/>
                  </a:solidFill>
                  <a:latin typeface="Montserrat Light"/>
                  <a:ea typeface="Montserrat Light"/>
                  <a:cs typeface="Montserrat Light"/>
                  <a:sym typeface="Montserrat Light"/>
                </a:rPr>
                <a:t>Puede recomendar a un estudiante en cualquier momento durante el año.</a:t>
              </a:r>
              <a:r>
                <a:rPr b="0" i="0" lang="en-US" sz="1411" u="none" cap="none" strike="noStrike">
                  <a:solidFill>
                    <a:srgbClr val="FFFFFF"/>
                  </a:solidFill>
                  <a:latin typeface="Montserrat Light"/>
                  <a:ea typeface="Montserrat Light"/>
                  <a:cs typeface="Montserrat Light"/>
                  <a:sym typeface="Montserrat Light"/>
                </a:rPr>
                <a:t> </a:t>
              </a:r>
              <a:endParaRPr b="0" i="0" sz="1400" u="none" cap="none" strike="noStrike">
                <a:solidFill>
                  <a:srgbClr val="000000"/>
                </a:solidFill>
                <a:latin typeface="Arial"/>
                <a:ea typeface="Arial"/>
                <a:cs typeface="Arial"/>
                <a:sym typeface="Arial"/>
              </a:endParaRPr>
            </a:p>
          </p:txBody>
        </p:sp>
      </p:grpSp>
      <p:grpSp>
        <p:nvGrpSpPr>
          <p:cNvPr id="160" name="Google Shape;160;p4"/>
          <p:cNvGrpSpPr/>
          <p:nvPr/>
        </p:nvGrpSpPr>
        <p:grpSpPr>
          <a:xfrm>
            <a:off x="3219217" y="5462849"/>
            <a:ext cx="6356398" cy="1661706"/>
            <a:chOff x="0" y="-66675"/>
            <a:chExt cx="8475198" cy="2215609"/>
          </a:xfrm>
        </p:grpSpPr>
        <p:sp>
          <p:nvSpPr>
            <p:cNvPr id="161" name="Google Shape;161;p4"/>
            <p:cNvSpPr txBox="1"/>
            <p:nvPr/>
          </p:nvSpPr>
          <p:spPr>
            <a:xfrm>
              <a:off x="0" y="-66675"/>
              <a:ext cx="6425700" cy="10527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SzPts val="2052"/>
                <a:buFont typeface="Arial"/>
                <a:buNone/>
              </a:pPr>
              <a:r>
                <a:rPr b="1" lang="en-US" sz="2052">
                  <a:solidFill>
                    <a:srgbClr val="FFFFFF"/>
                  </a:solidFill>
                  <a:latin typeface="Montserrat"/>
                  <a:ea typeface="Montserrat"/>
                  <a:cs typeface="Montserrat"/>
                  <a:sym typeface="Montserrat"/>
                </a:rPr>
                <a:t>¿CUÁNDO TERMINARÁ EL TIEMPO DE REFERENCIAS?</a:t>
              </a:r>
              <a:endParaRPr b="0" i="0" sz="1400" u="none" cap="none" strike="noStrike">
                <a:solidFill>
                  <a:srgbClr val="000000"/>
                </a:solidFill>
                <a:latin typeface="Arial"/>
                <a:ea typeface="Arial"/>
                <a:cs typeface="Arial"/>
                <a:sym typeface="Arial"/>
              </a:endParaRPr>
            </a:p>
          </p:txBody>
        </p:sp>
        <p:sp>
          <p:nvSpPr>
            <p:cNvPr id="162" name="Google Shape;162;p4"/>
            <p:cNvSpPr txBox="1"/>
            <p:nvPr/>
          </p:nvSpPr>
          <p:spPr>
            <a:xfrm>
              <a:off x="4398" y="1026034"/>
              <a:ext cx="8470800" cy="11229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SzPts val="1368"/>
                <a:buFont typeface="Arial"/>
                <a:buNone/>
              </a:pPr>
              <a:r>
                <a:rPr lang="en-US" sz="1368">
                  <a:solidFill>
                    <a:srgbClr val="FFFFFF"/>
                  </a:solidFill>
                  <a:latin typeface="Montserrat Light"/>
                  <a:ea typeface="Montserrat Light"/>
                  <a:cs typeface="Montserrat Light"/>
                  <a:sym typeface="Montserrat Light"/>
                </a:rPr>
                <a:t>El período para las pruebas durante el año escolar se cerrará el 31 de enero de 2025. Cualquier referencia recibida después de esta fecha se reservará para las pruebas del siguiente año escolar</a:t>
              </a:r>
              <a:r>
                <a:rPr b="0" i="0" lang="en-US" sz="1368" u="none" cap="none" strike="noStrike">
                  <a:solidFill>
                    <a:srgbClr val="FFFFFF"/>
                  </a:solidFill>
                  <a:latin typeface="Montserrat Light"/>
                  <a:ea typeface="Montserrat Light"/>
                  <a:cs typeface="Montserrat Light"/>
                  <a:sym typeface="Montserrat Light"/>
                </a:rPr>
                <a:t>. </a:t>
              </a:r>
              <a:endParaRPr b="0" i="0" sz="1400" u="none" cap="none" strike="noStrike">
                <a:solidFill>
                  <a:srgbClr val="000000"/>
                </a:solidFill>
                <a:latin typeface="Arial"/>
                <a:ea typeface="Arial"/>
                <a:cs typeface="Arial"/>
                <a:sym typeface="Arial"/>
              </a:endParaRPr>
            </a:p>
          </p:txBody>
        </p:sp>
      </p:grpSp>
      <p:grpSp>
        <p:nvGrpSpPr>
          <p:cNvPr id="163" name="Google Shape;163;p4"/>
          <p:cNvGrpSpPr/>
          <p:nvPr/>
        </p:nvGrpSpPr>
        <p:grpSpPr>
          <a:xfrm>
            <a:off x="3219217" y="2003324"/>
            <a:ext cx="6010209" cy="2146651"/>
            <a:chOff x="0" y="-66675"/>
            <a:chExt cx="8013611" cy="2862201"/>
          </a:xfrm>
        </p:grpSpPr>
        <p:sp>
          <p:nvSpPr>
            <p:cNvPr id="164" name="Google Shape;164;p4"/>
            <p:cNvSpPr txBox="1"/>
            <p:nvPr/>
          </p:nvSpPr>
          <p:spPr>
            <a:xfrm>
              <a:off x="0" y="-66675"/>
              <a:ext cx="5502900" cy="4425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rgbClr val="000000"/>
                </a:buClr>
                <a:buSzPts val="2156"/>
                <a:buFont typeface="Arial"/>
                <a:buNone/>
              </a:pPr>
              <a:r>
                <a:rPr b="1" lang="en-US" sz="2156">
                  <a:solidFill>
                    <a:srgbClr val="FFFFFF"/>
                  </a:solidFill>
                  <a:latin typeface="Montserrat"/>
                  <a:ea typeface="Montserrat"/>
                  <a:cs typeface="Montserrat"/>
                  <a:sym typeface="Montserrat"/>
                </a:rPr>
                <a:t>¿CÓMO PUEDO REFERIR?</a:t>
              </a:r>
              <a:endParaRPr b="0" i="0" sz="1400" u="none" cap="none" strike="noStrike">
                <a:solidFill>
                  <a:srgbClr val="000000"/>
                </a:solidFill>
                <a:latin typeface="Arial"/>
                <a:ea typeface="Arial"/>
                <a:cs typeface="Arial"/>
                <a:sym typeface="Arial"/>
              </a:endParaRPr>
            </a:p>
          </p:txBody>
        </p:sp>
        <p:sp>
          <p:nvSpPr>
            <p:cNvPr id="165" name="Google Shape;165;p4"/>
            <p:cNvSpPr txBox="1"/>
            <p:nvPr/>
          </p:nvSpPr>
          <p:spPr>
            <a:xfrm>
              <a:off x="11" y="526026"/>
              <a:ext cx="8013600" cy="2269500"/>
            </a:xfrm>
            <a:prstGeom prst="rect">
              <a:avLst/>
            </a:prstGeom>
            <a:noFill/>
            <a:ln>
              <a:noFill/>
            </a:ln>
          </p:spPr>
          <p:txBody>
            <a:bodyPr anchorCtr="0" anchor="t" bIns="0" lIns="0" spcFirstLastPara="1" rIns="0" wrap="square" tIns="0">
              <a:spAutoFit/>
            </a:bodyPr>
            <a:lstStyle/>
            <a:p>
              <a:pPr indent="0" lvl="0" marL="0" rtl="0" algn="l">
                <a:lnSpc>
                  <a:spcPct val="150034"/>
                </a:lnSpc>
                <a:spcBef>
                  <a:spcPts val="0"/>
                </a:spcBef>
                <a:spcAft>
                  <a:spcPts val="0"/>
                </a:spcAft>
                <a:buClr>
                  <a:schemeClr val="dk1"/>
                </a:buClr>
                <a:buFont typeface="Arial"/>
                <a:buNone/>
              </a:pPr>
              <a:r>
                <a:rPr lang="en-US" sz="1000">
                  <a:solidFill>
                    <a:schemeClr val="lt1"/>
                  </a:solidFill>
                  <a:latin typeface="Montserrat Light"/>
                  <a:ea typeface="Montserrat Light"/>
                  <a:cs typeface="Montserrat Light"/>
                  <a:sym typeface="Montserrat Light"/>
                </a:rPr>
                <a:t>Utilice el siguiente enlace para obtener una copia impresa, escanee el código QR o utilice el enlace al formulario de Google, o puede recoger un formulario de </a:t>
              </a:r>
              <a:endParaRPr sz="1000">
                <a:solidFill>
                  <a:schemeClr val="lt1"/>
                </a:solidFill>
                <a:latin typeface="Montserrat Light"/>
                <a:ea typeface="Montserrat Light"/>
                <a:cs typeface="Montserrat Light"/>
                <a:sym typeface="Montserrat Light"/>
              </a:endParaRPr>
            </a:p>
            <a:p>
              <a:pPr indent="0" lvl="0" marL="0" rtl="0" algn="l">
                <a:lnSpc>
                  <a:spcPct val="150034"/>
                </a:lnSpc>
                <a:spcBef>
                  <a:spcPts val="0"/>
                </a:spcBef>
                <a:spcAft>
                  <a:spcPts val="0"/>
                </a:spcAft>
                <a:buClr>
                  <a:schemeClr val="dk1"/>
                </a:buClr>
                <a:buFont typeface="Arial"/>
                <a:buNone/>
              </a:pPr>
              <a:r>
                <a:rPr lang="en-US" sz="1000">
                  <a:solidFill>
                    <a:schemeClr val="lt1"/>
                  </a:solidFill>
                  <a:latin typeface="Montserrat Light"/>
                  <a:ea typeface="Montserrat Light"/>
                  <a:cs typeface="Montserrat Light"/>
                  <a:sym typeface="Montserrat Light"/>
                </a:rPr>
                <a:t>referencia impreso en cualquier oficina del </a:t>
              </a:r>
              <a:endParaRPr sz="1000">
                <a:solidFill>
                  <a:schemeClr val="lt1"/>
                </a:solidFill>
                <a:latin typeface="Montserrat Light"/>
                <a:ea typeface="Montserrat Light"/>
                <a:cs typeface="Montserrat Light"/>
                <a:sym typeface="Montserrat Light"/>
              </a:endParaRPr>
            </a:p>
            <a:p>
              <a:pPr indent="0" lvl="0" marL="0" rtl="0" algn="l">
                <a:lnSpc>
                  <a:spcPct val="150034"/>
                </a:lnSpc>
                <a:spcBef>
                  <a:spcPts val="0"/>
                </a:spcBef>
                <a:spcAft>
                  <a:spcPts val="0"/>
                </a:spcAft>
                <a:buClr>
                  <a:schemeClr val="dk1"/>
                </a:buClr>
                <a:buFont typeface="Arial"/>
                <a:buNone/>
              </a:pPr>
              <a:r>
                <a:rPr lang="en-US" sz="1000">
                  <a:solidFill>
                    <a:schemeClr val="lt1"/>
                  </a:solidFill>
                  <a:latin typeface="Montserrat Light"/>
                  <a:ea typeface="Montserrat Light"/>
                  <a:cs typeface="Montserrat Light"/>
                  <a:sym typeface="Montserrat Light"/>
                </a:rPr>
                <a:t>campus o imprimirlo desde el enlace a </a:t>
              </a:r>
              <a:endParaRPr sz="1000">
                <a:solidFill>
                  <a:schemeClr val="lt1"/>
                </a:solidFill>
                <a:latin typeface="Montserrat Light"/>
                <a:ea typeface="Montserrat Light"/>
                <a:cs typeface="Montserrat Light"/>
                <a:sym typeface="Montserrat Light"/>
              </a:endParaRPr>
            </a:p>
            <a:p>
              <a:pPr indent="0" lvl="0" marL="0" rtl="0" algn="l">
                <a:lnSpc>
                  <a:spcPct val="150034"/>
                </a:lnSpc>
                <a:spcBef>
                  <a:spcPts val="0"/>
                </a:spcBef>
                <a:spcAft>
                  <a:spcPts val="0"/>
                </a:spcAft>
                <a:buClr>
                  <a:schemeClr val="dk1"/>
                </a:buClr>
                <a:buFont typeface="Arial"/>
                <a:buNone/>
              </a:pPr>
              <a:r>
                <a:rPr lang="en-US" sz="1000">
                  <a:solidFill>
                    <a:schemeClr val="lt1"/>
                  </a:solidFill>
                  <a:latin typeface="Montserrat Light"/>
                  <a:ea typeface="Montserrat Light"/>
                  <a:cs typeface="Montserrat Light"/>
                  <a:sym typeface="Montserrat Light"/>
                </a:rPr>
                <a:t>continuación.</a:t>
              </a:r>
              <a:endParaRPr sz="1000">
                <a:solidFill>
                  <a:schemeClr val="dk1"/>
                </a:solidFill>
              </a:endParaRPr>
            </a:p>
            <a:p>
              <a:pPr indent="0" lvl="0" marL="0" rtl="0" algn="l">
                <a:lnSpc>
                  <a:spcPct val="150034"/>
                </a:lnSpc>
                <a:spcBef>
                  <a:spcPts val="0"/>
                </a:spcBef>
                <a:spcAft>
                  <a:spcPts val="0"/>
                </a:spcAft>
                <a:buClr>
                  <a:schemeClr val="dk1"/>
                </a:buClr>
                <a:buFont typeface="Arial"/>
                <a:buNone/>
              </a:pPr>
              <a:r>
                <a:rPr lang="en-US" sz="1437">
                  <a:solidFill>
                    <a:schemeClr val="dk1"/>
                  </a:solidFill>
                  <a:latin typeface="Montserrat Light"/>
                  <a:ea typeface="Montserrat Light"/>
                  <a:cs typeface="Montserrat Light"/>
                  <a:sym typeface="Montserrat Light"/>
                </a:rPr>
                <a:t> </a:t>
              </a:r>
              <a:r>
                <a:rPr lang="en-US" sz="1437" u="sng">
                  <a:solidFill>
                    <a:schemeClr val="hlink"/>
                  </a:solidFill>
                  <a:latin typeface="Montserrat Light"/>
                  <a:ea typeface="Montserrat Light"/>
                  <a:cs typeface="Montserrat Light"/>
                  <a:sym typeface="Montserrat Light"/>
                  <a:hlinkClick r:id="rId8"/>
                </a:rPr>
                <a:t>RCISD GT-Referral-Form 2025-2026</a:t>
              </a:r>
              <a:endParaRPr sz="1437">
                <a:solidFill>
                  <a:schemeClr val="lt1"/>
                </a:solidFill>
                <a:latin typeface="Montserrat Light"/>
                <a:ea typeface="Montserrat Light"/>
                <a:cs typeface="Montserrat Light"/>
                <a:sym typeface="Montserrat Light"/>
              </a:endParaRPr>
            </a:p>
            <a:p>
              <a:pPr indent="0" lvl="0" marL="914400" marR="0" rtl="0" algn="l">
                <a:lnSpc>
                  <a:spcPct val="150034"/>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grpSp>
        <p:nvGrpSpPr>
          <p:cNvPr id="174" name="Google Shape;174;p5"/>
          <p:cNvGrpSpPr/>
          <p:nvPr/>
        </p:nvGrpSpPr>
        <p:grpSpPr>
          <a:xfrm>
            <a:off x="1066800" y="757643"/>
            <a:ext cx="7859925" cy="1456410"/>
            <a:chOff x="0" y="85725"/>
            <a:chExt cx="10479900" cy="1941880"/>
          </a:xfrm>
        </p:grpSpPr>
        <p:sp>
          <p:nvSpPr>
            <p:cNvPr id="175" name="Google Shape;175;p5"/>
            <p:cNvSpPr txBox="1"/>
            <p:nvPr/>
          </p:nvSpPr>
          <p:spPr>
            <a:xfrm>
              <a:off x="497643" y="85725"/>
              <a:ext cx="9514500" cy="745800"/>
            </a:xfrm>
            <a:prstGeom prst="rect">
              <a:avLst/>
            </a:prstGeom>
            <a:noFill/>
            <a:ln>
              <a:noFill/>
            </a:ln>
          </p:spPr>
          <p:txBody>
            <a:bodyPr anchorCtr="0" anchor="t" bIns="0" lIns="0" spcFirstLastPara="1" rIns="0" wrap="square" tIns="0">
              <a:spAutoFit/>
            </a:bodyPr>
            <a:lstStyle/>
            <a:p>
              <a:pPr indent="0" lvl="0" marL="0" marR="0" rtl="0" algn="ctr">
                <a:lnSpc>
                  <a:spcPct val="97034"/>
                </a:lnSpc>
                <a:spcBef>
                  <a:spcPts val="0"/>
                </a:spcBef>
                <a:spcAft>
                  <a:spcPts val="0"/>
                </a:spcAft>
                <a:buClr>
                  <a:srgbClr val="000000"/>
                </a:buClr>
                <a:buSzPts val="3709"/>
                <a:buFont typeface="Arial"/>
                <a:buNone/>
              </a:pPr>
              <a:r>
                <a:rPr b="1" lang="en-US" sz="3745">
                  <a:solidFill>
                    <a:srgbClr val="4CB8B4"/>
                  </a:solidFill>
                  <a:latin typeface="Montserrat"/>
                  <a:ea typeface="Montserrat"/>
                  <a:cs typeface="Montserrat"/>
                  <a:sym typeface="Montserrat"/>
                </a:rPr>
                <a:t>¿</a:t>
              </a:r>
              <a:r>
                <a:rPr b="1" lang="en-US" sz="3709">
                  <a:solidFill>
                    <a:srgbClr val="4CB8B4"/>
                  </a:solidFill>
                  <a:latin typeface="Montserrat"/>
                  <a:ea typeface="Montserrat"/>
                  <a:cs typeface="Montserrat"/>
                  <a:sym typeface="Montserrat"/>
                </a:rPr>
                <a:t>CUÁL ES EL</a:t>
              </a:r>
              <a:r>
                <a:rPr b="1" i="0" lang="en-US" sz="3709" u="none" cap="none" strike="noStrike">
                  <a:solidFill>
                    <a:srgbClr val="4CB8B4"/>
                  </a:solidFill>
                  <a:latin typeface="Montserrat"/>
                  <a:ea typeface="Montserrat"/>
                  <a:cs typeface="Montserrat"/>
                  <a:sym typeface="Montserrat"/>
                </a:rPr>
                <a:t> </a:t>
              </a:r>
              <a:endParaRPr b="0" i="0" sz="1400" u="none" cap="none" strike="noStrike">
                <a:solidFill>
                  <a:srgbClr val="000000"/>
                </a:solidFill>
                <a:latin typeface="Arial"/>
                <a:ea typeface="Arial"/>
                <a:cs typeface="Arial"/>
                <a:sym typeface="Arial"/>
              </a:endParaRPr>
            </a:p>
          </p:txBody>
        </p:sp>
        <p:sp>
          <p:nvSpPr>
            <p:cNvPr id="176" name="Google Shape;176;p5"/>
            <p:cNvSpPr txBox="1"/>
            <p:nvPr/>
          </p:nvSpPr>
          <p:spPr>
            <a:xfrm>
              <a:off x="0" y="934105"/>
              <a:ext cx="10479900" cy="1093500"/>
            </a:xfrm>
            <a:prstGeom prst="rect">
              <a:avLst/>
            </a:prstGeom>
            <a:noFill/>
            <a:ln>
              <a:noFill/>
            </a:ln>
          </p:spPr>
          <p:txBody>
            <a:bodyPr anchorCtr="0" anchor="t" bIns="0" lIns="0" spcFirstLastPara="1" rIns="0" wrap="square" tIns="0">
              <a:spAutoFit/>
            </a:bodyPr>
            <a:lstStyle/>
            <a:p>
              <a:pPr indent="0" lvl="0" marL="0" marR="0" rtl="0" algn="ctr">
                <a:lnSpc>
                  <a:spcPct val="97013"/>
                </a:lnSpc>
                <a:spcBef>
                  <a:spcPts val="0"/>
                </a:spcBef>
                <a:spcAft>
                  <a:spcPts val="0"/>
                </a:spcAft>
                <a:buClr>
                  <a:srgbClr val="000000"/>
                </a:buClr>
                <a:buSzPts val="5492"/>
                <a:buFont typeface="Arial"/>
                <a:buNone/>
              </a:pPr>
              <a:r>
                <a:rPr b="1" lang="en-US" sz="5492">
                  <a:solidFill>
                    <a:srgbClr val="4CB8B4"/>
                  </a:solidFill>
                  <a:latin typeface="Montserrat"/>
                  <a:ea typeface="Montserrat"/>
                  <a:cs typeface="Montserrat"/>
                  <a:sym typeface="Montserrat"/>
                </a:rPr>
                <a:t>proceso de prueba?</a:t>
              </a:r>
              <a:endParaRPr b="0" i="0" sz="1400" u="none" cap="none" strike="noStrike">
                <a:solidFill>
                  <a:srgbClr val="000000"/>
                </a:solidFill>
                <a:latin typeface="Arial"/>
                <a:ea typeface="Arial"/>
                <a:cs typeface="Arial"/>
                <a:sym typeface="Arial"/>
              </a:endParaRPr>
            </a:p>
          </p:txBody>
        </p:sp>
      </p:grpSp>
      <p:sp>
        <p:nvSpPr>
          <p:cNvPr id="177" name="Google Shape;177;p5"/>
          <p:cNvSpPr/>
          <p:nvPr/>
        </p:nvSpPr>
        <p:spPr>
          <a:xfrm>
            <a:off x="81071" y="3031616"/>
            <a:ext cx="2246150" cy="2895524"/>
          </a:xfrm>
          <a:custGeom>
            <a:rect b="b" l="l" r="r" t="t"/>
            <a:pathLst>
              <a:path extrusionOk="0" h="2895524" w="2246150">
                <a:moveTo>
                  <a:pt x="0" y="0"/>
                </a:moveTo>
                <a:lnTo>
                  <a:pt x="2246150" y="0"/>
                </a:lnTo>
                <a:lnTo>
                  <a:pt x="2246150" y="2895524"/>
                </a:lnTo>
                <a:lnTo>
                  <a:pt x="0" y="2895524"/>
                </a:lnTo>
                <a:lnTo>
                  <a:pt x="0" y="0"/>
                </a:lnTo>
                <a:close/>
              </a:path>
            </a:pathLst>
          </a:custGeom>
          <a:blipFill rotWithShape="1">
            <a:blip r:embed="rId3">
              <a:alphaModFix/>
            </a:blip>
            <a:stretch>
              <a:fillRect b="0" l="-14452" r="-14451" t="0"/>
            </a:stretch>
          </a:blipFill>
          <a:ln>
            <a:noFill/>
          </a:ln>
        </p:spPr>
      </p:sp>
      <p:sp>
        <p:nvSpPr>
          <p:cNvPr id="178" name="Google Shape;178;p5"/>
          <p:cNvSpPr/>
          <p:nvPr/>
        </p:nvSpPr>
        <p:spPr>
          <a:xfrm>
            <a:off x="2516388" y="3053308"/>
            <a:ext cx="2246150" cy="2895524"/>
          </a:xfrm>
          <a:custGeom>
            <a:rect b="b" l="l" r="r" t="t"/>
            <a:pathLst>
              <a:path extrusionOk="0" h="2895524" w="2246150">
                <a:moveTo>
                  <a:pt x="0" y="0"/>
                </a:moveTo>
                <a:lnTo>
                  <a:pt x="2246149" y="0"/>
                </a:lnTo>
                <a:lnTo>
                  <a:pt x="2246149" y="2895525"/>
                </a:lnTo>
                <a:lnTo>
                  <a:pt x="0" y="2895525"/>
                </a:lnTo>
                <a:lnTo>
                  <a:pt x="0" y="0"/>
                </a:lnTo>
                <a:close/>
              </a:path>
            </a:pathLst>
          </a:custGeom>
          <a:blipFill rotWithShape="1">
            <a:blip r:embed="rId3">
              <a:alphaModFix/>
            </a:blip>
            <a:stretch>
              <a:fillRect b="0" l="-14452" r="-14451" t="0"/>
            </a:stretch>
          </a:blipFill>
          <a:ln>
            <a:noFill/>
          </a:ln>
        </p:spPr>
      </p:sp>
      <p:sp>
        <p:nvSpPr>
          <p:cNvPr id="179" name="Google Shape;179;p5"/>
          <p:cNvSpPr/>
          <p:nvPr/>
        </p:nvSpPr>
        <p:spPr>
          <a:xfrm>
            <a:off x="7353158" y="3031616"/>
            <a:ext cx="2246150" cy="2895524"/>
          </a:xfrm>
          <a:custGeom>
            <a:rect b="b" l="l" r="r" t="t"/>
            <a:pathLst>
              <a:path extrusionOk="0" h="2895524" w="2246150">
                <a:moveTo>
                  <a:pt x="0" y="0"/>
                </a:moveTo>
                <a:lnTo>
                  <a:pt x="2246150" y="0"/>
                </a:lnTo>
                <a:lnTo>
                  <a:pt x="2246150" y="2895524"/>
                </a:lnTo>
                <a:lnTo>
                  <a:pt x="0" y="2895524"/>
                </a:lnTo>
                <a:lnTo>
                  <a:pt x="0" y="0"/>
                </a:lnTo>
                <a:close/>
              </a:path>
            </a:pathLst>
          </a:custGeom>
          <a:blipFill rotWithShape="1">
            <a:blip r:embed="rId3">
              <a:alphaModFix/>
            </a:blip>
            <a:stretch>
              <a:fillRect b="0" l="-14452" r="-14451" t="0"/>
            </a:stretch>
          </a:blipFill>
          <a:ln>
            <a:noFill/>
          </a:ln>
        </p:spPr>
      </p:sp>
      <p:sp>
        <p:nvSpPr>
          <p:cNvPr id="180" name="Google Shape;180;p5"/>
          <p:cNvSpPr/>
          <p:nvPr/>
        </p:nvSpPr>
        <p:spPr>
          <a:xfrm>
            <a:off x="355600" y="1562100"/>
            <a:ext cx="718955" cy="575164"/>
          </a:xfrm>
          <a:custGeom>
            <a:rect b="b" l="l" r="r" t="t"/>
            <a:pathLst>
              <a:path extrusionOk="0" h="5126990" w="6408833">
                <a:moveTo>
                  <a:pt x="3586893" y="0"/>
                </a:moveTo>
                <a:lnTo>
                  <a:pt x="0" y="0"/>
                </a:lnTo>
                <a:lnTo>
                  <a:pt x="2821940" y="2564130"/>
                </a:lnTo>
                <a:lnTo>
                  <a:pt x="0" y="5126990"/>
                </a:lnTo>
                <a:lnTo>
                  <a:pt x="3586893" y="5126990"/>
                </a:lnTo>
                <a:lnTo>
                  <a:pt x="6408833" y="2564130"/>
                </a:lnTo>
                <a:close/>
              </a:path>
            </a:pathLst>
          </a:custGeom>
          <a:solidFill>
            <a:srgbClr val="FFCC58"/>
          </a:solidFill>
          <a:ln>
            <a:noFill/>
          </a:ln>
        </p:spPr>
      </p:sp>
      <p:sp>
        <p:nvSpPr>
          <p:cNvPr id="181" name="Google Shape;181;p5"/>
          <p:cNvSpPr/>
          <p:nvPr/>
        </p:nvSpPr>
        <p:spPr>
          <a:xfrm>
            <a:off x="0" y="1282700"/>
            <a:ext cx="352642" cy="284300"/>
          </a:xfrm>
          <a:custGeom>
            <a:rect b="b" l="l" r="r" t="t"/>
            <a:pathLst>
              <a:path extrusionOk="0" h="5126990" w="6359534">
                <a:moveTo>
                  <a:pt x="3537594" y="0"/>
                </a:moveTo>
                <a:lnTo>
                  <a:pt x="0" y="0"/>
                </a:lnTo>
                <a:lnTo>
                  <a:pt x="2821940" y="2564130"/>
                </a:lnTo>
                <a:lnTo>
                  <a:pt x="0" y="5126990"/>
                </a:lnTo>
                <a:lnTo>
                  <a:pt x="3537594" y="5126990"/>
                </a:lnTo>
                <a:lnTo>
                  <a:pt x="6359534" y="2564130"/>
                </a:lnTo>
                <a:close/>
              </a:path>
            </a:pathLst>
          </a:custGeom>
          <a:solidFill>
            <a:srgbClr val="F2F2F2"/>
          </a:solidFill>
          <a:ln>
            <a:noFill/>
          </a:ln>
        </p:spPr>
      </p:sp>
      <p:sp>
        <p:nvSpPr>
          <p:cNvPr id="182" name="Google Shape;182;p5"/>
          <p:cNvSpPr/>
          <p:nvPr/>
        </p:nvSpPr>
        <p:spPr>
          <a:xfrm>
            <a:off x="8813800" y="6502400"/>
            <a:ext cx="718955" cy="575164"/>
          </a:xfrm>
          <a:custGeom>
            <a:rect b="b" l="l" r="r" t="t"/>
            <a:pathLst>
              <a:path extrusionOk="0" h="5126990" w="6408833">
                <a:moveTo>
                  <a:pt x="3586893" y="0"/>
                </a:moveTo>
                <a:lnTo>
                  <a:pt x="0" y="0"/>
                </a:lnTo>
                <a:lnTo>
                  <a:pt x="2821940" y="2564130"/>
                </a:lnTo>
                <a:lnTo>
                  <a:pt x="0" y="5126990"/>
                </a:lnTo>
                <a:lnTo>
                  <a:pt x="3586893" y="5126990"/>
                </a:lnTo>
                <a:lnTo>
                  <a:pt x="6408833" y="2564130"/>
                </a:lnTo>
                <a:close/>
              </a:path>
            </a:pathLst>
          </a:custGeom>
          <a:solidFill>
            <a:srgbClr val="FFCC58"/>
          </a:solidFill>
          <a:ln>
            <a:noFill/>
          </a:ln>
        </p:spPr>
      </p:sp>
      <p:sp>
        <p:nvSpPr>
          <p:cNvPr id="183" name="Google Shape;183;p5"/>
          <p:cNvSpPr/>
          <p:nvPr/>
        </p:nvSpPr>
        <p:spPr>
          <a:xfrm>
            <a:off x="8750300" y="279400"/>
            <a:ext cx="352642" cy="284300"/>
          </a:xfrm>
          <a:custGeom>
            <a:rect b="b" l="l" r="r" t="t"/>
            <a:pathLst>
              <a:path extrusionOk="0" h="5126990" w="6359534">
                <a:moveTo>
                  <a:pt x="3537594" y="0"/>
                </a:moveTo>
                <a:lnTo>
                  <a:pt x="0" y="0"/>
                </a:lnTo>
                <a:lnTo>
                  <a:pt x="2821940" y="2564130"/>
                </a:lnTo>
                <a:lnTo>
                  <a:pt x="0" y="5126990"/>
                </a:lnTo>
                <a:lnTo>
                  <a:pt x="3537594" y="5126990"/>
                </a:lnTo>
                <a:lnTo>
                  <a:pt x="6359534" y="2564130"/>
                </a:lnTo>
                <a:close/>
              </a:path>
            </a:pathLst>
          </a:custGeom>
          <a:solidFill>
            <a:srgbClr val="F2F2F2"/>
          </a:solidFill>
          <a:ln>
            <a:noFill/>
          </a:ln>
        </p:spPr>
      </p:sp>
      <p:sp>
        <p:nvSpPr>
          <p:cNvPr id="184" name="Google Shape;184;p5"/>
          <p:cNvSpPr/>
          <p:nvPr/>
        </p:nvSpPr>
        <p:spPr>
          <a:xfrm>
            <a:off x="3009900" y="6464300"/>
            <a:ext cx="453933" cy="356662"/>
          </a:xfrm>
          <a:custGeom>
            <a:rect b="b" l="l" r="r" t="t"/>
            <a:pathLst>
              <a:path extrusionOk="0" h="5126990" w="6525357">
                <a:moveTo>
                  <a:pt x="3703417" y="0"/>
                </a:moveTo>
                <a:lnTo>
                  <a:pt x="0" y="0"/>
                </a:lnTo>
                <a:lnTo>
                  <a:pt x="2821940" y="2564130"/>
                </a:lnTo>
                <a:lnTo>
                  <a:pt x="0" y="5126990"/>
                </a:lnTo>
                <a:lnTo>
                  <a:pt x="3703417" y="5126990"/>
                </a:lnTo>
                <a:lnTo>
                  <a:pt x="6525357" y="2564130"/>
                </a:lnTo>
                <a:close/>
              </a:path>
            </a:pathLst>
          </a:custGeom>
          <a:solidFill>
            <a:srgbClr val="F2F2F2"/>
          </a:solidFill>
          <a:ln>
            <a:noFill/>
          </a:ln>
        </p:spPr>
      </p:sp>
      <p:sp>
        <p:nvSpPr>
          <p:cNvPr id="185" name="Google Shape;185;p5"/>
          <p:cNvSpPr/>
          <p:nvPr/>
        </p:nvSpPr>
        <p:spPr>
          <a:xfrm>
            <a:off x="885360" y="3162450"/>
            <a:ext cx="735678" cy="741237"/>
          </a:xfrm>
          <a:custGeom>
            <a:rect b="b" l="l" r="r" t="t"/>
            <a:pathLst>
              <a:path extrusionOk="0" h="741237" w="735678">
                <a:moveTo>
                  <a:pt x="0" y="0"/>
                </a:moveTo>
                <a:lnTo>
                  <a:pt x="735678" y="0"/>
                </a:lnTo>
                <a:lnTo>
                  <a:pt x="735678" y="741237"/>
                </a:lnTo>
                <a:lnTo>
                  <a:pt x="0" y="741237"/>
                </a:lnTo>
                <a:lnTo>
                  <a:pt x="0" y="0"/>
                </a:lnTo>
                <a:close/>
              </a:path>
            </a:pathLst>
          </a:custGeom>
          <a:blipFill rotWithShape="1">
            <a:blip r:embed="rId4">
              <a:alphaModFix/>
            </a:blip>
            <a:stretch>
              <a:fillRect b="0" l="0" r="0" t="0"/>
            </a:stretch>
          </a:blipFill>
          <a:ln>
            <a:noFill/>
          </a:ln>
        </p:spPr>
      </p:sp>
      <p:sp>
        <p:nvSpPr>
          <p:cNvPr id="186" name="Google Shape;186;p5"/>
          <p:cNvSpPr/>
          <p:nvPr/>
        </p:nvSpPr>
        <p:spPr>
          <a:xfrm>
            <a:off x="3414417" y="3193800"/>
            <a:ext cx="597103" cy="678526"/>
          </a:xfrm>
          <a:custGeom>
            <a:rect b="b" l="l" r="r" t="t"/>
            <a:pathLst>
              <a:path extrusionOk="0" h="678526" w="597103">
                <a:moveTo>
                  <a:pt x="0" y="0"/>
                </a:moveTo>
                <a:lnTo>
                  <a:pt x="597103" y="0"/>
                </a:lnTo>
                <a:lnTo>
                  <a:pt x="597103" y="678526"/>
                </a:lnTo>
                <a:lnTo>
                  <a:pt x="0" y="678526"/>
                </a:lnTo>
                <a:lnTo>
                  <a:pt x="0" y="0"/>
                </a:lnTo>
                <a:close/>
              </a:path>
            </a:pathLst>
          </a:custGeom>
          <a:blipFill rotWithShape="1">
            <a:blip r:embed="rId5">
              <a:alphaModFix/>
            </a:blip>
            <a:stretch>
              <a:fillRect b="0" l="0" r="0" t="0"/>
            </a:stretch>
          </a:blipFill>
          <a:ln>
            <a:noFill/>
          </a:ln>
        </p:spPr>
      </p:sp>
      <p:sp>
        <p:nvSpPr>
          <p:cNvPr id="187" name="Google Shape;187;p5"/>
          <p:cNvSpPr/>
          <p:nvPr/>
        </p:nvSpPr>
        <p:spPr>
          <a:xfrm>
            <a:off x="8000906" y="3193787"/>
            <a:ext cx="950649" cy="678526"/>
          </a:xfrm>
          <a:custGeom>
            <a:rect b="b" l="l" r="r" t="t"/>
            <a:pathLst>
              <a:path extrusionOk="0" h="678526" w="950649">
                <a:moveTo>
                  <a:pt x="0" y="0"/>
                </a:moveTo>
                <a:lnTo>
                  <a:pt x="950649" y="0"/>
                </a:lnTo>
                <a:lnTo>
                  <a:pt x="950649" y="678526"/>
                </a:lnTo>
                <a:lnTo>
                  <a:pt x="0" y="678526"/>
                </a:lnTo>
                <a:lnTo>
                  <a:pt x="0" y="0"/>
                </a:lnTo>
                <a:close/>
              </a:path>
            </a:pathLst>
          </a:custGeom>
          <a:blipFill rotWithShape="1">
            <a:blip r:embed="rId6">
              <a:alphaModFix/>
            </a:blip>
            <a:stretch>
              <a:fillRect b="0" l="0" r="0" t="0"/>
            </a:stretch>
          </a:blipFill>
          <a:ln>
            <a:noFill/>
          </a:ln>
        </p:spPr>
      </p:sp>
      <p:sp>
        <p:nvSpPr>
          <p:cNvPr id="188" name="Google Shape;188;p5"/>
          <p:cNvSpPr/>
          <p:nvPr/>
        </p:nvSpPr>
        <p:spPr>
          <a:xfrm>
            <a:off x="4933987" y="3031616"/>
            <a:ext cx="2246150" cy="2895524"/>
          </a:xfrm>
          <a:custGeom>
            <a:rect b="b" l="l" r="r" t="t"/>
            <a:pathLst>
              <a:path extrusionOk="0" h="2895524" w="2246150">
                <a:moveTo>
                  <a:pt x="0" y="0"/>
                </a:moveTo>
                <a:lnTo>
                  <a:pt x="2246150" y="0"/>
                </a:lnTo>
                <a:lnTo>
                  <a:pt x="2246150" y="2895524"/>
                </a:lnTo>
                <a:lnTo>
                  <a:pt x="0" y="2895524"/>
                </a:lnTo>
                <a:lnTo>
                  <a:pt x="0" y="0"/>
                </a:lnTo>
                <a:close/>
              </a:path>
            </a:pathLst>
          </a:custGeom>
          <a:blipFill rotWithShape="1">
            <a:blip r:embed="rId3">
              <a:alphaModFix/>
            </a:blip>
            <a:stretch>
              <a:fillRect b="0" l="-14452" r="-14451" t="0"/>
            </a:stretch>
          </a:blipFill>
          <a:ln>
            <a:noFill/>
          </a:ln>
        </p:spPr>
      </p:sp>
      <p:sp>
        <p:nvSpPr>
          <p:cNvPr id="189" name="Google Shape;189;p5"/>
          <p:cNvSpPr/>
          <p:nvPr/>
        </p:nvSpPr>
        <p:spPr>
          <a:xfrm>
            <a:off x="5657912" y="3207650"/>
            <a:ext cx="836396" cy="678526"/>
          </a:xfrm>
          <a:custGeom>
            <a:rect b="b" l="l" r="r" t="t"/>
            <a:pathLst>
              <a:path extrusionOk="0" h="678526" w="836396">
                <a:moveTo>
                  <a:pt x="0" y="0"/>
                </a:moveTo>
                <a:lnTo>
                  <a:pt x="836396" y="0"/>
                </a:lnTo>
                <a:lnTo>
                  <a:pt x="836396" y="678526"/>
                </a:lnTo>
                <a:lnTo>
                  <a:pt x="0" y="678526"/>
                </a:lnTo>
                <a:lnTo>
                  <a:pt x="0" y="0"/>
                </a:lnTo>
                <a:close/>
              </a:path>
            </a:pathLst>
          </a:custGeom>
          <a:blipFill rotWithShape="1">
            <a:blip r:embed="rId7">
              <a:alphaModFix/>
            </a:blip>
            <a:stretch>
              <a:fillRect b="0" l="0" r="0" t="0"/>
            </a:stretch>
          </a:blipFill>
          <a:ln>
            <a:noFill/>
          </a:ln>
        </p:spPr>
      </p:sp>
      <p:grpSp>
        <p:nvGrpSpPr>
          <p:cNvPr id="190" name="Google Shape;190;p5"/>
          <p:cNvGrpSpPr/>
          <p:nvPr/>
        </p:nvGrpSpPr>
        <p:grpSpPr>
          <a:xfrm>
            <a:off x="126569" y="4008612"/>
            <a:ext cx="2155276" cy="1664196"/>
            <a:chOff x="100" y="-45000"/>
            <a:chExt cx="2873700" cy="2218928"/>
          </a:xfrm>
        </p:grpSpPr>
        <p:sp>
          <p:nvSpPr>
            <p:cNvPr id="191" name="Google Shape;191;p5"/>
            <p:cNvSpPr txBox="1"/>
            <p:nvPr/>
          </p:nvSpPr>
          <p:spPr>
            <a:xfrm>
              <a:off x="19002" y="-45000"/>
              <a:ext cx="2835900" cy="494100"/>
            </a:xfrm>
            <a:prstGeom prst="rect">
              <a:avLst/>
            </a:prstGeom>
            <a:noFill/>
            <a:ln>
              <a:noFill/>
            </a:ln>
          </p:spPr>
          <p:txBody>
            <a:bodyPr anchorCtr="0" anchor="t" bIns="0" lIns="0" spcFirstLastPara="1" rIns="0" wrap="square" tIns="0">
              <a:spAutoFit/>
            </a:bodyPr>
            <a:lstStyle/>
            <a:p>
              <a:pPr indent="0" lvl="0" marL="0" marR="0" rtl="0" algn="ctr">
                <a:lnSpc>
                  <a:spcPct val="149979"/>
                </a:lnSpc>
                <a:spcBef>
                  <a:spcPts val="0"/>
                </a:spcBef>
                <a:spcAft>
                  <a:spcPts val="0"/>
                </a:spcAft>
                <a:buClr>
                  <a:srgbClr val="000000"/>
                </a:buClr>
                <a:buSzPts val="2407"/>
                <a:buFont typeface="Arial"/>
                <a:buNone/>
              </a:pPr>
              <a:r>
                <a:rPr b="1" lang="en-US" sz="2407">
                  <a:solidFill>
                    <a:srgbClr val="FFFFFF"/>
                  </a:solidFill>
                  <a:latin typeface="Montserrat"/>
                  <a:ea typeface="Montserrat"/>
                  <a:cs typeface="Montserrat"/>
                  <a:sym typeface="Montserrat"/>
                </a:rPr>
                <a:t>PERMISO</a:t>
              </a:r>
              <a:endParaRPr b="0" i="0" sz="1400" u="none" cap="none" strike="noStrike">
                <a:solidFill>
                  <a:srgbClr val="000000"/>
                </a:solidFill>
                <a:latin typeface="Arial"/>
                <a:ea typeface="Arial"/>
                <a:cs typeface="Arial"/>
                <a:sym typeface="Arial"/>
              </a:endParaRPr>
            </a:p>
          </p:txBody>
        </p:sp>
        <p:sp>
          <p:nvSpPr>
            <p:cNvPr id="192" name="Google Shape;192;p5"/>
            <p:cNvSpPr txBox="1"/>
            <p:nvPr/>
          </p:nvSpPr>
          <p:spPr>
            <a:xfrm>
              <a:off x="100" y="589028"/>
              <a:ext cx="2873700" cy="15849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rgbClr val="000000"/>
                </a:buClr>
                <a:buSzPts val="1404"/>
                <a:buFont typeface="Arial"/>
                <a:buNone/>
              </a:pPr>
              <a:r>
                <a:rPr lang="en-US" sz="1404">
                  <a:solidFill>
                    <a:srgbClr val="FFFFFF"/>
                  </a:solidFill>
                  <a:latin typeface="Montserrat Light"/>
                  <a:ea typeface="Montserrat Light"/>
                  <a:cs typeface="Montserrat Light"/>
                  <a:sym typeface="Montserrat Light"/>
                </a:rPr>
                <a:t>Obtener el permiso de los padres/tutores antes de que comiencen las pruebas.</a:t>
              </a:r>
              <a:endParaRPr b="0" i="0" sz="1400" u="none" cap="none" strike="noStrike">
                <a:solidFill>
                  <a:srgbClr val="000000"/>
                </a:solidFill>
                <a:latin typeface="Arial"/>
                <a:ea typeface="Arial"/>
                <a:cs typeface="Arial"/>
                <a:sym typeface="Arial"/>
              </a:endParaRPr>
            </a:p>
          </p:txBody>
        </p:sp>
      </p:grpSp>
      <p:grpSp>
        <p:nvGrpSpPr>
          <p:cNvPr id="193" name="Google Shape;193;p5"/>
          <p:cNvGrpSpPr/>
          <p:nvPr/>
        </p:nvGrpSpPr>
        <p:grpSpPr>
          <a:xfrm>
            <a:off x="2637308" y="3986687"/>
            <a:ext cx="1986525" cy="1855622"/>
            <a:chOff x="-9867" y="-74233"/>
            <a:chExt cx="2648700" cy="2474163"/>
          </a:xfrm>
        </p:grpSpPr>
        <p:sp>
          <p:nvSpPr>
            <p:cNvPr id="194" name="Google Shape;194;p5"/>
            <p:cNvSpPr txBox="1"/>
            <p:nvPr/>
          </p:nvSpPr>
          <p:spPr>
            <a:xfrm>
              <a:off x="7563" y="-74233"/>
              <a:ext cx="2613900" cy="436500"/>
            </a:xfrm>
            <a:prstGeom prst="rect">
              <a:avLst/>
            </a:prstGeom>
            <a:noFill/>
            <a:ln>
              <a:noFill/>
            </a:ln>
          </p:spPr>
          <p:txBody>
            <a:bodyPr anchorCtr="0" anchor="t" bIns="0" lIns="0" spcFirstLastPara="1" rIns="0" wrap="square" tIns="0">
              <a:spAutoFit/>
            </a:bodyPr>
            <a:lstStyle/>
            <a:p>
              <a:pPr indent="0" lvl="0" marL="0" marR="0" rtl="0" algn="ctr">
                <a:lnSpc>
                  <a:spcPct val="149976"/>
                </a:lnSpc>
                <a:spcBef>
                  <a:spcPts val="0"/>
                </a:spcBef>
                <a:spcAft>
                  <a:spcPts val="0"/>
                </a:spcAft>
                <a:buClr>
                  <a:srgbClr val="000000"/>
                </a:buClr>
                <a:buSzPts val="2127"/>
                <a:buFont typeface="Arial"/>
                <a:buNone/>
              </a:pPr>
              <a:r>
                <a:rPr b="1" lang="en-US" sz="2127">
                  <a:solidFill>
                    <a:srgbClr val="FFFFFF"/>
                  </a:solidFill>
                  <a:latin typeface="Montserrat"/>
                  <a:ea typeface="Montserrat"/>
                  <a:cs typeface="Montserrat"/>
                  <a:sym typeface="Montserrat"/>
                </a:rPr>
                <a:t>EVALUACIÓN</a:t>
              </a:r>
              <a:endParaRPr b="0" i="0" sz="1400" u="none" cap="none" strike="noStrike">
                <a:solidFill>
                  <a:srgbClr val="000000"/>
                </a:solidFill>
                <a:latin typeface="Arial"/>
                <a:ea typeface="Arial"/>
                <a:cs typeface="Arial"/>
                <a:sym typeface="Arial"/>
              </a:endParaRPr>
            </a:p>
          </p:txBody>
        </p:sp>
        <p:sp>
          <p:nvSpPr>
            <p:cNvPr id="195" name="Google Shape;195;p5"/>
            <p:cNvSpPr txBox="1"/>
            <p:nvPr/>
          </p:nvSpPr>
          <p:spPr>
            <a:xfrm>
              <a:off x="-9867" y="514730"/>
              <a:ext cx="2648700" cy="1885200"/>
            </a:xfrm>
            <a:prstGeom prst="rect">
              <a:avLst/>
            </a:prstGeom>
            <a:noFill/>
            <a:ln>
              <a:noFill/>
            </a:ln>
          </p:spPr>
          <p:txBody>
            <a:bodyPr anchorCtr="0" anchor="t" bIns="0" lIns="0" spcFirstLastPara="1" rIns="0" wrap="square" tIns="0">
              <a:spAutoFit/>
            </a:bodyPr>
            <a:lstStyle/>
            <a:p>
              <a:pPr indent="0" lvl="0" marL="0" marR="0" rtl="0" algn="ctr">
                <a:lnSpc>
                  <a:spcPct val="150098"/>
                </a:lnSpc>
                <a:spcBef>
                  <a:spcPts val="0"/>
                </a:spcBef>
                <a:spcAft>
                  <a:spcPts val="0"/>
                </a:spcAft>
                <a:buClr>
                  <a:srgbClr val="000000"/>
                </a:buClr>
                <a:buSzPts val="918"/>
                <a:buFont typeface="Arial"/>
                <a:buNone/>
              </a:pPr>
              <a:r>
                <a:rPr lang="en-US" sz="918">
                  <a:solidFill>
                    <a:srgbClr val="FFFFFF"/>
                  </a:solidFill>
                  <a:latin typeface="Montserrat Light"/>
                  <a:ea typeface="Montserrat Light"/>
                  <a:cs typeface="Montserrat Light"/>
                  <a:sym typeface="Montserrat Light"/>
                </a:rPr>
                <a:t>Se utiliza un perfil de estudiante para identificar y reflejar un mínimo de tres (3) criterios utilizados en la evaluación. Los criterios utilizados serán una combinación de instrumentos cualitativos y cuantitativos.</a:t>
              </a:r>
              <a:endParaRPr b="0" i="0" sz="1300" u="none" cap="none" strike="noStrike">
                <a:solidFill>
                  <a:srgbClr val="000000"/>
                </a:solidFill>
                <a:latin typeface="Arial"/>
                <a:ea typeface="Arial"/>
                <a:cs typeface="Arial"/>
                <a:sym typeface="Arial"/>
              </a:endParaRPr>
            </a:p>
          </p:txBody>
        </p:sp>
      </p:grpSp>
      <p:grpSp>
        <p:nvGrpSpPr>
          <p:cNvPr id="196" name="Google Shape;196;p5"/>
          <p:cNvGrpSpPr/>
          <p:nvPr/>
        </p:nvGrpSpPr>
        <p:grpSpPr>
          <a:xfrm>
            <a:off x="7490267" y="3992356"/>
            <a:ext cx="2039490" cy="1883494"/>
            <a:chOff x="-54267" y="-66675"/>
            <a:chExt cx="2719321" cy="2511325"/>
          </a:xfrm>
        </p:grpSpPr>
        <p:sp>
          <p:nvSpPr>
            <p:cNvPr id="197" name="Google Shape;197;p5"/>
            <p:cNvSpPr txBox="1"/>
            <p:nvPr/>
          </p:nvSpPr>
          <p:spPr>
            <a:xfrm>
              <a:off x="31354" y="-66675"/>
              <a:ext cx="2633700" cy="397200"/>
            </a:xfrm>
            <a:prstGeom prst="rect">
              <a:avLst/>
            </a:prstGeom>
            <a:noFill/>
            <a:ln>
              <a:noFill/>
            </a:ln>
          </p:spPr>
          <p:txBody>
            <a:bodyPr anchorCtr="0" anchor="t" bIns="0" lIns="0" spcFirstLastPara="1" rIns="0" wrap="square" tIns="0">
              <a:spAutoFit/>
            </a:bodyPr>
            <a:lstStyle/>
            <a:p>
              <a:pPr indent="0" lvl="0" marL="0" marR="0" rtl="0" algn="ctr">
                <a:lnSpc>
                  <a:spcPct val="150025"/>
                </a:lnSpc>
                <a:spcBef>
                  <a:spcPts val="0"/>
                </a:spcBef>
                <a:spcAft>
                  <a:spcPts val="0"/>
                </a:spcAft>
                <a:buClr>
                  <a:srgbClr val="000000"/>
                </a:buClr>
                <a:buSzPts val="1935"/>
                <a:buFont typeface="Arial"/>
                <a:buNone/>
              </a:pPr>
              <a:r>
                <a:rPr b="1" lang="en-US" sz="1935">
                  <a:solidFill>
                    <a:srgbClr val="FFFFFF"/>
                  </a:solidFill>
                  <a:latin typeface="Montserrat"/>
                  <a:ea typeface="Montserrat"/>
                  <a:cs typeface="Montserrat"/>
                  <a:sym typeface="Montserrat"/>
                </a:rPr>
                <a:t>NOTIFICACIÓN</a:t>
              </a:r>
              <a:endParaRPr b="0" i="0" sz="1400" u="none" cap="none" strike="noStrike">
                <a:solidFill>
                  <a:srgbClr val="000000"/>
                </a:solidFill>
                <a:latin typeface="Arial"/>
                <a:ea typeface="Arial"/>
                <a:cs typeface="Arial"/>
                <a:sym typeface="Arial"/>
              </a:endParaRPr>
            </a:p>
          </p:txBody>
        </p:sp>
        <p:sp>
          <p:nvSpPr>
            <p:cNvPr id="198" name="Google Shape;198;p5"/>
            <p:cNvSpPr txBox="1"/>
            <p:nvPr/>
          </p:nvSpPr>
          <p:spPr>
            <a:xfrm>
              <a:off x="-54267" y="384250"/>
              <a:ext cx="2669100" cy="20604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Clr>
                  <a:srgbClr val="000000"/>
                </a:buClr>
                <a:buSzPts val="1004"/>
                <a:buFont typeface="Arial"/>
                <a:buNone/>
              </a:pPr>
              <a:r>
                <a:rPr lang="en-US" sz="1004">
                  <a:solidFill>
                    <a:srgbClr val="FFFFFF"/>
                  </a:solidFill>
                  <a:latin typeface="Montserrat Light"/>
                  <a:ea typeface="Montserrat Light"/>
                  <a:cs typeface="Montserrat Light"/>
                  <a:sym typeface="Montserrat Light"/>
                </a:rPr>
                <a:t>Luego se notifica al padre/tutor de la decisión de la comisión . Si el estudiante califica, entonces se obtiene un permiso por escrito antes de que puedan comenzar los servicios.</a:t>
              </a:r>
              <a:endParaRPr b="0" i="0" sz="1400" u="none" cap="none" strike="noStrike">
                <a:solidFill>
                  <a:srgbClr val="000000"/>
                </a:solidFill>
                <a:latin typeface="Arial"/>
                <a:ea typeface="Arial"/>
                <a:cs typeface="Arial"/>
                <a:sym typeface="Arial"/>
              </a:endParaRPr>
            </a:p>
          </p:txBody>
        </p:sp>
      </p:grpSp>
      <p:grpSp>
        <p:nvGrpSpPr>
          <p:cNvPr id="199" name="Google Shape;199;p5"/>
          <p:cNvGrpSpPr/>
          <p:nvPr/>
        </p:nvGrpSpPr>
        <p:grpSpPr>
          <a:xfrm>
            <a:off x="5064557" y="3999500"/>
            <a:ext cx="1988135" cy="1990478"/>
            <a:chOff x="1950" y="-57150"/>
            <a:chExt cx="2650846" cy="2653971"/>
          </a:xfrm>
        </p:grpSpPr>
        <p:sp>
          <p:nvSpPr>
            <p:cNvPr id="200" name="Google Shape;200;p5"/>
            <p:cNvSpPr txBox="1"/>
            <p:nvPr/>
          </p:nvSpPr>
          <p:spPr>
            <a:xfrm>
              <a:off x="38896" y="-57150"/>
              <a:ext cx="2613900" cy="436500"/>
            </a:xfrm>
            <a:prstGeom prst="rect">
              <a:avLst/>
            </a:prstGeom>
            <a:noFill/>
            <a:ln>
              <a:noFill/>
            </a:ln>
          </p:spPr>
          <p:txBody>
            <a:bodyPr anchorCtr="0" anchor="t" bIns="0" lIns="0" spcFirstLastPara="1" rIns="0" wrap="square" tIns="0">
              <a:spAutoFit/>
            </a:bodyPr>
            <a:lstStyle/>
            <a:p>
              <a:pPr indent="0" lvl="0" marL="0" marR="0" rtl="0" algn="ctr">
                <a:lnSpc>
                  <a:spcPct val="149976"/>
                </a:lnSpc>
                <a:spcBef>
                  <a:spcPts val="0"/>
                </a:spcBef>
                <a:spcAft>
                  <a:spcPts val="0"/>
                </a:spcAft>
                <a:buClr>
                  <a:srgbClr val="000000"/>
                </a:buClr>
                <a:buSzPts val="2127"/>
                <a:buFont typeface="Arial"/>
                <a:buNone/>
              </a:pPr>
              <a:r>
                <a:rPr b="1" lang="en-US" sz="2127">
                  <a:solidFill>
                    <a:srgbClr val="FFFFFF"/>
                  </a:solidFill>
                  <a:latin typeface="Montserrat"/>
                  <a:ea typeface="Montserrat"/>
                  <a:cs typeface="Montserrat"/>
                  <a:sym typeface="Montserrat"/>
                </a:rPr>
                <a:t>COMISIÓN</a:t>
              </a:r>
              <a:endParaRPr b="0" i="0" sz="1400" u="none" cap="none" strike="noStrike">
                <a:solidFill>
                  <a:srgbClr val="000000"/>
                </a:solidFill>
                <a:latin typeface="Arial"/>
                <a:ea typeface="Arial"/>
                <a:cs typeface="Arial"/>
                <a:sym typeface="Arial"/>
              </a:endParaRPr>
            </a:p>
          </p:txBody>
        </p:sp>
        <p:sp>
          <p:nvSpPr>
            <p:cNvPr id="201" name="Google Shape;201;p5"/>
            <p:cNvSpPr txBox="1"/>
            <p:nvPr/>
          </p:nvSpPr>
          <p:spPr>
            <a:xfrm>
              <a:off x="1950" y="428721"/>
              <a:ext cx="2648700" cy="2168100"/>
            </a:xfrm>
            <a:prstGeom prst="rect">
              <a:avLst/>
            </a:prstGeom>
            <a:noFill/>
            <a:ln>
              <a:noFill/>
            </a:ln>
          </p:spPr>
          <p:txBody>
            <a:bodyPr anchorCtr="0" anchor="t" bIns="0" lIns="0" spcFirstLastPara="1" rIns="0" wrap="square" tIns="0">
              <a:spAutoFit/>
            </a:bodyPr>
            <a:lstStyle/>
            <a:p>
              <a:pPr indent="0" lvl="0" marL="0" marR="0" rtl="0" algn="ctr">
                <a:lnSpc>
                  <a:spcPct val="150108"/>
                </a:lnSpc>
                <a:spcBef>
                  <a:spcPts val="0"/>
                </a:spcBef>
                <a:spcAft>
                  <a:spcPts val="0"/>
                </a:spcAft>
                <a:buClr>
                  <a:srgbClr val="000000"/>
                </a:buClr>
                <a:buSzPts val="918"/>
                <a:buFont typeface="Arial"/>
                <a:buNone/>
              </a:pPr>
              <a:r>
                <a:rPr lang="en-US" sz="918">
                  <a:solidFill>
                    <a:srgbClr val="FFFFFF"/>
                  </a:solidFill>
                  <a:latin typeface="Montserrat Light"/>
                  <a:ea typeface="Montserrat Light"/>
                  <a:cs typeface="Montserrat Light"/>
                  <a:sym typeface="Montserrat Light"/>
                </a:rPr>
                <a:t>La </a:t>
              </a:r>
              <a:r>
                <a:rPr lang="en-US" sz="918">
                  <a:solidFill>
                    <a:srgbClr val="FFFFFF"/>
                  </a:solidFill>
                  <a:latin typeface="Montserrat Light"/>
                  <a:ea typeface="Montserrat Light"/>
                  <a:cs typeface="Montserrat Light"/>
                  <a:sym typeface="Montserrat Light"/>
                </a:rPr>
                <a:t>comisión</a:t>
              </a:r>
              <a:r>
                <a:rPr lang="en-US" sz="918">
                  <a:solidFill>
                    <a:srgbClr val="FFFFFF"/>
                  </a:solidFill>
                  <a:latin typeface="Montserrat Light"/>
                  <a:ea typeface="Montserrat Light"/>
                  <a:cs typeface="Montserrat Light"/>
                  <a:sym typeface="Montserrat Light"/>
                </a:rPr>
                <a:t> revisa el perfil del estudiante mediante un proceso ciego (sin nombre). Con base en los datos presentados, la </a:t>
              </a:r>
              <a:r>
                <a:rPr lang="en-US" sz="918">
                  <a:solidFill>
                    <a:srgbClr val="FFFFFF"/>
                  </a:solidFill>
                  <a:latin typeface="Montserrat Light"/>
                  <a:ea typeface="Montserrat Light"/>
                  <a:cs typeface="Montserrat Light"/>
                  <a:sym typeface="Montserrat Light"/>
                </a:rPr>
                <a:t>comisión</a:t>
              </a:r>
              <a:r>
                <a:rPr lang="en-US" sz="918">
                  <a:solidFill>
                    <a:srgbClr val="FFFFFF"/>
                  </a:solidFill>
                  <a:latin typeface="Montserrat Light"/>
                  <a:ea typeface="Montserrat Light"/>
                  <a:cs typeface="Montserrat Light"/>
                  <a:sym typeface="Montserrat Light"/>
                </a:rPr>
                <a:t> utiliza una rúbrica para determinar las calificaciones de cada estudiante y se toma una decisión.</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C58"/>
        </a:solidFill>
      </p:bgPr>
    </p:bg>
    <p:spTree>
      <p:nvGrpSpPr>
        <p:cNvPr id="205" name="Shape 205"/>
        <p:cNvGrpSpPr/>
        <p:nvPr/>
      </p:nvGrpSpPr>
      <p:grpSpPr>
        <a:xfrm>
          <a:off x="0" y="0"/>
          <a:ext cx="0" cy="0"/>
          <a:chOff x="0" y="0"/>
          <a:chExt cx="0" cy="0"/>
        </a:xfrm>
      </p:grpSpPr>
      <p:sp>
        <p:nvSpPr>
          <p:cNvPr id="206" name="Google Shape;206;p6"/>
          <p:cNvSpPr/>
          <p:nvPr/>
        </p:nvSpPr>
        <p:spPr>
          <a:xfrm rot="-5400000">
            <a:off x="-1130300" y="4552950"/>
            <a:ext cx="2237946" cy="2001653"/>
          </a:xfrm>
          <a:custGeom>
            <a:rect b="b" l="l" r="r" t="t"/>
            <a:pathLst>
              <a:path extrusionOk="0" h="5126990" w="5732310">
                <a:moveTo>
                  <a:pt x="2910370" y="0"/>
                </a:moveTo>
                <a:lnTo>
                  <a:pt x="0" y="0"/>
                </a:lnTo>
                <a:lnTo>
                  <a:pt x="2821940" y="2564130"/>
                </a:lnTo>
                <a:lnTo>
                  <a:pt x="0" y="5126990"/>
                </a:lnTo>
                <a:lnTo>
                  <a:pt x="2910370" y="5126990"/>
                </a:lnTo>
                <a:lnTo>
                  <a:pt x="5732310" y="2564130"/>
                </a:lnTo>
                <a:close/>
              </a:path>
            </a:pathLst>
          </a:custGeom>
          <a:solidFill>
            <a:srgbClr val="F2F2F2"/>
          </a:solidFill>
          <a:ln>
            <a:noFill/>
          </a:ln>
        </p:spPr>
      </p:sp>
      <p:sp>
        <p:nvSpPr>
          <p:cNvPr id="207" name="Google Shape;207;p6"/>
          <p:cNvSpPr txBox="1"/>
          <p:nvPr/>
        </p:nvSpPr>
        <p:spPr>
          <a:xfrm>
            <a:off x="1999153" y="-5"/>
            <a:ext cx="7359600" cy="1157100"/>
          </a:xfrm>
          <a:prstGeom prst="rect">
            <a:avLst/>
          </a:prstGeom>
          <a:noFill/>
          <a:ln>
            <a:noFill/>
          </a:ln>
        </p:spPr>
        <p:txBody>
          <a:bodyPr anchorCtr="0" anchor="t" bIns="0" lIns="0" spcFirstLastPara="1" rIns="0" wrap="square" tIns="0">
            <a:spAutoFit/>
          </a:bodyPr>
          <a:lstStyle/>
          <a:p>
            <a:pPr indent="0" lvl="0" marL="0" marR="0" rtl="0" algn="l">
              <a:lnSpc>
                <a:spcPct val="96983"/>
              </a:lnSpc>
              <a:spcBef>
                <a:spcPts val="0"/>
              </a:spcBef>
              <a:spcAft>
                <a:spcPts val="0"/>
              </a:spcAft>
              <a:buClr>
                <a:srgbClr val="000000"/>
              </a:buClr>
              <a:buSzPts val="4476"/>
              <a:buFont typeface="Arial"/>
              <a:buNone/>
            </a:pPr>
            <a:r>
              <a:rPr b="1" lang="en-US" sz="3875">
                <a:solidFill>
                  <a:srgbClr val="FFFFFF"/>
                </a:solidFill>
                <a:latin typeface="Montserrat"/>
                <a:ea typeface="Montserrat"/>
                <a:cs typeface="Montserrat"/>
                <a:sym typeface="Montserrat"/>
              </a:rPr>
              <a:t>¿Cuáles son los criterios utilizados en la evaluación?</a:t>
            </a:r>
            <a:endParaRPr b="0" i="0" sz="800" u="none" cap="none" strike="noStrike">
              <a:solidFill>
                <a:srgbClr val="000000"/>
              </a:solidFill>
              <a:latin typeface="Arial"/>
              <a:ea typeface="Arial"/>
              <a:cs typeface="Arial"/>
              <a:sym typeface="Arial"/>
            </a:endParaRPr>
          </a:p>
        </p:txBody>
      </p:sp>
      <p:sp>
        <p:nvSpPr>
          <p:cNvPr id="208" name="Google Shape;208;p6"/>
          <p:cNvSpPr txBox="1"/>
          <p:nvPr/>
        </p:nvSpPr>
        <p:spPr>
          <a:xfrm>
            <a:off x="1860749" y="1415436"/>
            <a:ext cx="7636500" cy="5344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en-US" sz="1600">
                <a:latin typeface="Montserrat Light"/>
                <a:ea typeface="Montserrat Light"/>
                <a:cs typeface="Montserrat Light"/>
                <a:sym typeface="Montserrat Light"/>
              </a:rPr>
              <a:t>Se utiliza un perfil de estudiante para identificar y reflejar un mínimo de tres (3) criterios utilizados en la evaluación. Los criterios utilizados serán una combinación de instrumentos cualitativos y cuantitativos y podrán incluir:</a:t>
            </a:r>
            <a:endParaRPr sz="1600">
              <a:latin typeface="Montserrat Light"/>
              <a:ea typeface="Montserrat Light"/>
              <a:cs typeface="Montserrat Light"/>
              <a:sym typeface="Montserrat Light"/>
            </a:endParaRPr>
          </a:p>
          <a:p>
            <a:pPr indent="-330200" lvl="0" marL="457200" rtl="0" algn="l">
              <a:lnSpc>
                <a:spcPct val="115000"/>
              </a:lnSpc>
              <a:spcBef>
                <a:spcPts val="0"/>
              </a:spcBef>
              <a:spcAft>
                <a:spcPts val="0"/>
              </a:spcAft>
              <a:buSzPts val="1600"/>
              <a:buFont typeface="Montserrat Light"/>
              <a:buChar char="●"/>
            </a:pPr>
            <a:r>
              <a:rPr lang="en-US" sz="1600">
                <a:latin typeface="Montserrat Light"/>
                <a:ea typeface="Montserrat Light"/>
                <a:cs typeface="Montserrat Light"/>
                <a:sym typeface="Montserrat Light"/>
              </a:rPr>
              <a:t>Prueba de logros como la Prueba IOWA y otras pruebas de logros que se consideren apropiadas para el estudiante;</a:t>
            </a:r>
            <a:endParaRPr sz="1600">
              <a:latin typeface="Montserrat Light"/>
              <a:ea typeface="Montserrat Light"/>
              <a:cs typeface="Montserrat Light"/>
              <a:sym typeface="Montserrat Light"/>
            </a:endParaRPr>
          </a:p>
          <a:p>
            <a:pPr indent="-330200" lvl="0" marL="457200" rtl="0" algn="l">
              <a:lnSpc>
                <a:spcPct val="115000"/>
              </a:lnSpc>
              <a:spcBef>
                <a:spcPts val="0"/>
              </a:spcBef>
              <a:spcAft>
                <a:spcPts val="0"/>
              </a:spcAft>
              <a:buSzPts val="1600"/>
              <a:buFont typeface="Montserrat Light"/>
              <a:buChar char="●"/>
            </a:pPr>
            <a:r>
              <a:rPr lang="en-US" sz="1600">
                <a:latin typeface="Montserrat Light"/>
                <a:ea typeface="Montserrat Light"/>
                <a:cs typeface="Montserrat Light"/>
                <a:sym typeface="Montserrat Light"/>
              </a:rPr>
              <a:t>Prueba de habilidades escolares, como la Prueba de habilidades no verbales de Naglieri (NNAT3), la Prueba de habilidades cognitivas (CogAT) y otras pruebas de habilidades escolares que se consideren apropiadas para el estudiante;</a:t>
            </a:r>
            <a:endParaRPr sz="1600">
              <a:latin typeface="Montserrat Light"/>
              <a:ea typeface="Montserrat Light"/>
              <a:cs typeface="Montserrat Light"/>
              <a:sym typeface="Montserrat Light"/>
            </a:endParaRPr>
          </a:p>
          <a:p>
            <a:pPr indent="-330200" lvl="0" marL="457200" rtl="0" algn="l">
              <a:lnSpc>
                <a:spcPct val="115000"/>
              </a:lnSpc>
              <a:spcBef>
                <a:spcPts val="0"/>
              </a:spcBef>
              <a:spcAft>
                <a:spcPts val="0"/>
              </a:spcAft>
              <a:buSzPts val="1600"/>
              <a:buFont typeface="Montserrat Light"/>
              <a:buChar char="●"/>
            </a:pPr>
            <a:r>
              <a:rPr lang="en-US" sz="1600">
                <a:latin typeface="Montserrat Light"/>
                <a:ea typeface="Montserrat Light"/>
                <a:cs typeface="Montserrat Light"/>
                <a:sym typeface="Montserrat Light"/>
              </a:rPr>
              <a:t>Evaluación de pensamiento divergente, como la Prueba de Pensamiento Creativo de Torrance, el Paquete de Evaluación Creativa (CAP) y otra evaluación de pensamiento divergente que se considere apropiada para el estudiante;</a:t>
            </a:r>
            <a:endParaRPr sz="1600">
              <a:latin typeface="Montserrat Light"/>
              <a:ea typeface="Montserrat Light"/>
              <a:cs typeface="Montserrat Light"/>
              <a:sym typeface="Montserrat Light"/>
            </a:endParaRPr>
          </a:p>
          <a:p>
            <a:pPr indent="-330200" lvl="0" marL="457200" rtl="0" algn="l">
              <a:lnSpc>
                <a:spcPct val="115000"/>
              </a:lnSpc>
              <a:spcBef>
                <a:spcPts val="0"/>
              </a:spcBef>
              <a:spcAft>
                <a:spcPts val="0"/>
              </a:spcAft>
              <a:buSzPts val="1600"/>
              <a:buFont typeface="Montserrat Light"/>
              <a:buChar char="●"/>
            </a:pPr>
            <a:r>
              <a:rPr lang="en-US" sz="1600">
                <a:latin typeface="Montserrat Light"/>
                <a:ea typeface="Montserrat Light"/>
                <a:cs typeface="Montserrat Light"/>
                <a:sym typeface="Montserrat Light"/>
              </a:rPr>
              <a:t>Calificación de maestros/padres: escalas para identificar estudiantes superdotados/talentosos (SIGS), las escalas de calificación de maestros Renzulli-Hartman, los inventarios de percepción de Slocumb-Payne y otras escalas de calificación que se consideren apropiadas para el estudiante</a:t>
            </a:r>
            <a:endParaRPr sz="1600">
              <a:latin typeface="Montserrat Light"/>
              <a:ea typeface="Montserrat Light"/>
              <a:cs typeface="Montserrat Light"/>
              <a:sym typeface="Montserrat Light"/>
            </a:endParaRPr>
          </a:p>
          <a:p>
            <a:pPr indent="0" lvl="0" marL="0" marR="0" rtl="0" algn="l">
              <a:lnSpc>
                <a:spcPct val="115000"/>
              </a:lnSpc>
              <a:spcBef>
                <a:spcPts val="0"/>
              </a:spcBef>
              <a:spcAft>
                <a:spcPts val="0"/>
              </a:spcAft>
              <a:buClr>
                <a:srgbClr val="000000"/>
              </a:buClr>
              <a:buSzPts val="1600"/>
              <a:buFont typeface="Arial"/>
              <a:buNone/>
            </a:pPr>
            <a:r>
              <a:t/>
            </a:r>
            <a:endParaRPr sz="1600">
              <a:latin typeface="Montserrat Light"/>
              <a:ea typeface="Montserrat Light"/>
              <a:cs typeface="Montserrat Light"/>
              <a:sym typeface="Montserrat Light"/>
            </a:endParaRPr>
          </a:p>
        </p:txBody>
      </p:sp>
      <p:sp>
        <p:nvSpPr>
          <p:cNvPr id="209" name="Google Shape;209;p6"/>
          <p:cNvSpPr/>
          <p:nvPr/>
        </p:nvSpPr>
        <p:spPr>
          <a:xfrm rot="-5400000">
            <a:off x="946150" y="6477000"/>
            <a:ext cx="875675" cy="787223"/>
          </a:xfrm>
          <a:custGeom>
            <a:rect b="b" l="l" r="r" t="t"/>
            <a:pathLst>
              <a:path extrusionOk="0" h="5126990" w="5732310">
                <a:moveTo>
                  <a:pt x="2910370" y="0"/>
                </a:moveTo>
                <a:lnTo>
                  <a:pt x="0" y="0"/>
                </a:lnTo>
                <a:lnTo>
                  <a:pt x="2821940" y="2564130"/>
                </a:lnTo>
                <a:lnTo>
                  <a:pt x="0" y="5126990"/>
                </a:lnTo>
                <a:lnTo>
                  <a:pt x="2910370" y="5126990"/>
                </a:lnTo>
                <a:lnTo>
                  <a:pt x="5732310" y="2564130"/>
                </a:lnTo>
                <a:close/>
              </a:path>
            </a:pathLst>
          </a:custGeom>
          <a:solidFill>
            <a:srgbClr val="FF7477"/>
          </a:solidFill>
          <a:ln>
            <a:noFill/>
          </a:ln>
        </p:spPr>
      </p:sp>
      <p:sp>
        <p:nvSpPr>
          <p:cNvPr id="210" name="Google Shape;210;p6"/>
          <p:cNvSpPr/>
          <p:nvPr/>
        </p:nvSpPr>
        <p:spPr>
          <a:xfrm rot="-5400000">
            <a:off x="368300" y="4044950"/>
            <a:ext cx="594883" cy="534533"/>
          </a:xfrm>
          <a:custGeom>
            <a:rect b="b" l="l" r="r" t="t"/>
            <a:pathLst>
              <a:path extrusionOk="0" h="5126990" w="5732310">
                <a:moveTo>
                  <a:pt x="2910370" y="0"/>
                </a:moveTo>
                <a:lnTo>
                  <a:pt x="0" y="0"/>
                </a:lnTo>
                <a:lnTo>
                  <a:pt x="2821940" y="2564130"/>
                </a:lnTo>
                <a:lnTo>
                  <a:pt x="0" y="5126990"/>
                </a:lnTo>
                <a:lnTo>
                  <a:pt x="2910370" y="5126990"/>
                </a:lnTo>
                <a:lnTo>
                  <a:pt x="5732310" y="2564130"/>
                </a:lnTo>
                <a:close/>
              </a:path>
            </a:pathLst>
          </a:custGeom>
          <a:solidFill>
            <a:srgbClr val="4CB8B4"/>
          </a:solidFill>
          <a:ln>
            <a:noFill/>
          </a:ln>
        </p:spPr>
      </p:sp>
      <p:sp>
        <p:nvSpPr>
          <p:cNvPr id="211" name="Google Shape;211;p6"/>
          <p:cNvSpPr/>
          <p:nvPr/>
        </p:nvSpPr>
        <p:spPr>
          <a:xfrm rot="-5400000">
            <a:off x="-120650" y="-990600"/>
            <a:ext cx="2237946" cy="2001653"/>
          </a:xfrm>
          <a:custGeom>
            <a:rect b="b" l="l" r="r" t="t"/>
            <a:pathLst>
              <a:path extrusionOk="0" h="5126990" w="5732310">
                <a:moveTo>
                  <a:pt x="2910370" y="0"/>
                </a:moveTo>
                <a:lnTo>
                  <a:pt x="0" y="0"/>
                </a:lnTo>
                <a:lnTo>
                  <a:pt x="2821940" y="2564130"/>
                </a:lnTo>
                <a:lnTo>
                  <a:pt x="0" y="5126990"/>
                </a:lnTo>
                <a:lnTo>
                  <a:pt x="2910370" y="5126990"/>
                </a:lnTo>
                <a:lnTo>
                  <a:pt x="5732310" y="2564130"/>
                </a:lnTo>
                <a:close/>
              </a:path>
            </a:pathLst>
          </a:custGeom>
          <a:solidFill>
            <a:srgbClr val="F2F2F2"/>
          </a:solidFill>
          <a:ln>
            <a:noFill/>
          </a:ln>
        </p:spPr>
      </p:sp>
      <p:sp>
        <p:nvSpPr>
          <p:cNvPr id="212" name="Google Shape;212;p6"/>
          <p:cNvSpPr/>
          <p:nvPr/>
        </p:nvSpPr>
        <p:spPr>
          <a:xfrm rot="-5400000">
            <a:off x="1225550" y="1016000"/>
            <a:ext cx="594883" cy="534533"/>
          </a:xfrm>
          <a:custGeom>
            <a:rect b="b" l="l" r="r" t="t"/>
            <a:pathLst>
              <a:path extrusionOk="0" h="5126990" w="5732310">
                <a:moveTo>
                  <a:pt x="2910370" y="0"/>
                </a:moveTo>
                <a:lnTo>
                  <a:pt x="0" y="0"/>
                </a:lnTo>
                <a:lnTo>
                  <a:pt x="2821940" y="2564130"/>
                </a:lnTo>
                <a:lnTo>
                  <a:pt x="0" y="5126990"/>
                </a:lnTo>
                <a:lnTo>
                  <a:pt x="2910370" y="5126990"/>
                </a:lnTo>
                <a:lnTo>
                  <a:pt x="5732310" y="2564130"/>
                </a:lnTo>
                <a:close/>
              </a:path>
            </a:pathLst>
          </a:custGeom>
          <a:solidFill>
            <a:srgbClr val="4CB8B4"/>
          </a:solidFill>
          <a:ln>
            <a:noFill/>
          </a:ln>
        </p:spPr>
      </p:sp>
      <p:sp>
        <p:nvSpPr>
          <p:cNvPr id="213" name="Google Shape;213;p6"/>
          <p:cNvSpPr/>
          <p:nvPr/>
        </p:nvSpPr>
        <p:spPr>
          <a:xfrm rot="-5400000">
            <a:off x="-454025" y="1981200"/>
            <a:ext cx="875675" cy="787223"/>
          </a:xfrm>
          <a:custGeom>
            <a:rect b="b" l="l" r="r" t="t"/>
            <a:pathLst>
              <a:path extrusionOk="0" h="5126990" w="5732310">
                <a:moveTo>
                  <a:pt x="2910370" y="0"/>
                </a:moveTo>
                <a:lnTo>
                  <a:pt x="0" y="0"/>
                </a:lnTo>
                <a:lnTo>
                  <a:pt x="2821940" y="2564130"/>
                </a:lnTo>
                <a:lnTo>
                  <a:pt x="0" y="5126990"/>
                </a:lnTo>
                <a:lnTo>
                  <a:pt x="2910370" y="5126990"/>
                </a:lnTo>
                <a:lnTo>
                  <a:pt x="5732310" y="2564130"/>
                </a:lnTo>
                <a:close/>
              </a:path>
            </a:pathLst>
          </a:custGeom>
          <a:solidFill>
            <a:srgbClr val="FF7477"/>
          </a:solid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CB8B4"/>
        </a:solidFill>
      </p:bgPr>
    </p:bg>
    <p:spTree>
      <p:nvGrpSpPr>
        <p:cNvPr id="221" name="Shape 221"/>
        <p:cNvGrpSpPr/>
        <p:nvPr/>
      </p:nvGrpSpPr>
      <p:grpSpPr>
        <a:xfrm>
          <a:off x="0" y="0"/>
          <a:ext cx="0" cy="0"/>
          <a:chOff x="0" y="0"/>
          <a:chExt cx="0" cy="0"/>
        </a:xfrm>
      </p:grpSpPr>
      <p:sp>
        <p:nvSpPr>
          <p:cNvPr id="222" name="Google Shape;222;p7"/>
          <p:cNvSpPr txBox="1"/>
          <p:nvPr/>
        </p:nvSpPr>
        <p:spPr>
          <a:xfrm>
            <a:off x="356917" y="3366260"/>
            <a:ext cx="3743400" cy="727800"/>
          </a:xfrm>
          <a:prstGeom prst="rect">
            <a:avLst/>
          </a:prstGeom>
          <a:noFill/>
          <a:ln>
            <a:noFill/>
          </a:ln>
        </p:spPr>
        <p:txBody>
          <a:bodyPr anchorCtr="0" anchor="t" bIns="0" lIns="0" spcFirstLastPara="1" rIns="0" wrap="square" tIns="0">
            <a:spAutoFit/>
          </a:bodyPr>
          <a:lstStyle/>
          <a:p>
            <a:pPr indent="0" lvl="0" marL="0" marR="0" rtl="0" algn="l">
              <a:lnSpc>
                <a:spcPct val="96985"/>
              </a:lnSpc>
              <a:spcBef>
                <a:spcPts val="0"/>
              </a:spcBef>
              <a:spcAft>
                <a:spcPts val="0"/>
              </a:spcAft>
              <a:buClr>
                <a:srgbClr val="000000"/>
              </a:buClr>
              <a:buSzPts val="4876"/>
              <a:buFont typeface="Arial"/>
              <a:buNone/>
            </a:pPr>
            <a:r>
              <a:rPr b="1" lang="en-US" sz="4876">
                <a:solidFill>
                  <a:srgbClr val="FFFFFF"/>
                </a:solidFill>
                <a:latin typeface="Montserrat"/>
                <a:ea typeface="Montserrat"/>
                <a:cs typeface="Montserrat"/>
                <a:sym typeface="Montserrat"/>
              </a:rPr>
              <a:t>Comisión</a:t>
            </a:r>
            <a:endParaRPr b="0" i="0" sz="1400" u="none" cap="none" strike="noStrike">
              <a:solidFill>
                <a:srgbClr val="000000"/>
              </a:solidFill>
              <a:latin typeface="Arial"/>
              <a:ea typeface="Arial"/>
              <a:cs typeface="Arial"/>
              <a:sym typeface="Arial"/>
            </a:endParaRPr>
          </a:p>
        </p:txBody>
      </p:sp>
      <p:sp>
        <p:nvSpPr>
          <p:cNvPr id="223" name="Google Shape;223;p7"/>
          <p:cNvSpPr/>
          <p:nvPr/>
        </p:nvSpPr>
        <p:spPr>
          <a:xfrm rot="5400000">
            <a:off x="1277815" y="3634154"/>
            <a:ext cx="6479249" cy="59065"/>
          </a:xfrm>
          <a:custGeom>
            <a:rect b="b" l="l" r="r" t="t"/>
            <a:pathLst>
              <a:path extrusionOk="0" h="59065" w="6479249">
                <a:moveTo>
                  <a:pt x="0" y="0"/>
                </a:moveTo>
                <a:lnTo>
                  <a:pt x="6479250" y="0"/>
                </a:lnTo>
                <a:lnTo>
                  <a:pt x="6479250" y="59064"/>
                </a:lnTo>
                <a:lnTo>
                  <a:pt x="0" y="59064"/>
                </a:lnTo>
                <a:lnTo>
                  <a:pt x="0" y="0"/>
                </a:lnTo>
                <a:close/>
              </a:path>
            </a:pathLst>
          </a:custGeom>
          <a:blipFill rotWithShape="1">
            <a:blip r:embed="rId3">
              <a:alphaModFix/>
            </a:blip>
            <a:stretch>
              <a:fillRect b="-5426487" l="0" r="0" t="-5426378"/>
            </a:stretch>
          </a:blipFill>
          <a:ln>
            <a:noFill/>
          </a:ln>
        </p:spPr>
      </p:sp>
      <p:sp>
        <p:nvSpPr>
          <p:cNvPr id="224" name="Google Shape;224;p7"/>
          <p:cNvSpPr txBox="1"/>
          <p:nvPr/>
        </p:nvSpPr>
        <p:spPr>
          <a:xfrm>
            <a:off x="5357446" y="2249995"/>
            <a:ext cx="3623700" cy="4231500"/>
          </a:xfrm>
          <a:prstGeom prst="rect">
            <a:avLst/>
          </a:prstGeom>
          <a:noFill/>
          <a:ln>
            <a:noFill/>
          </a:ln>
        </p:spPr>
        <p:txBody>
          <a:bodyPr anchorCtr="0" anchor="t" bIns="0" lIns="0" spcFirstLastPara="1" rIns="0" wrap="square" tIns="0">
            <a:spAutoFit/>
          </a:bodyPr>
          <a:lstStyle/>
          <a:p>
            <a:pPr indent="0" lvl="0" marL="0" marR="0" rtl="0" algn="l">
              <a:lnSpc>
                <a:spcPct val="149979"/>
              </a:lnSpc>
              <a:spcBef>
                <a:spcPts val="0"/>
              </a:spcBef>
              <a:spcAft>
                <a:spcPts val="0"/>
              </a:spcAft>
              <a:buClr>
                <a:srgbClr val="000000"/>
              </a:buClr>
              <a:buSzPts val="2115"/>
              <a:buFont typeface="Arial"/>
              <a:buNone/>
            </a:pPr>
            <a:r>
              <a:rPr lang="en-US" sz="2115">
                <a:solidFill>
                  <a:srgbClr val="FFFFFF"/>
                </a:solidFill>
                <a:latin typeface="Montserrat Light"/>
                <a:ea typeface="Montserrat Light"/>
                <a:cs typeface="Montserrat Light"/>
                <a:sym typeface="Montserrat Light"/>
              </a:rPr>
              <a:t>A través de un proceso ciego (sin nombres), los miembros de la </a:t>
            </a:r>
            <a:r>
              <a:rPr lang="en-US" sz="2115">
                <a:solidFill>
                  <a:srgbClr val="FFFFFF"/>
                </a:solidFill>
                <a:latin typeface="Montserrat Light"/>
                <a:ea typeface="Montserrat Light"/>
                <a:cs typeface="Montserrat Light"/>
                <a:sym typeface="Montserrat Light"/>
              </a:rPr>
              <a:t>comisión</a:t>
            </a:r>
            <a:r>
              <a:rPr lang="en-US" sz="2115">
                <a:solidFill>
                  <a:srgbClr val="FFFFFF"/>
                </a:solidFill>
                <a:latin typeface="Montserrat Light"/>
                <a:ea typeface="Montserrat Light"/>
                <a:cs typeface="Montserrat Light"/>
                <a:sym typeface="Montserrat Light"/>
              </a:rPr>
              <a:t> revisan el perfil de cada estudiante nominado. Se utiliza la misma rúbrica para cada perfil para determinar sus calificaciones.</a:t>
            </a:r>
            <a:endParaRPr b="0" i="0" sz="1100" u="none" cap="none" strike="noStrike">
              <a:solidFill>
                <a:srgbClr val="000000"/>
              </a:solidFill>
              <a:latin typeface="Arial"/>
              <a:ea typeface="Arial"/>
              <a:cs typeface="Arial"/>
              <a:sym typeface="Arial"/>
            </a:endParaRPr>
          </a:p>
        </p:txBody>
      </p:sp>
      <p:sp>
        <p:nvSpPr>
          <p:cNvPr id="225" name="Google Shape;225;p7"/>
          <p:cNvSpPr/>
          <p:nvPr/>
        </p:nvSpPr>
        <p:spPr>
          <a:xfrm>
            <a:off x="5357446" y="1477108"/>
            <a:ext cx="718955" cy="575164"/>
          </a:xfrm>
          <a:custGeom>
            <a:rect b="b" l="l" r="r" t="t"/>
            <a:pathLst>
              <a:path extrusionOk="0" h="5126990" w="6408833">
                <a:moveTo>
                  <a:pt x="3586893" y="0"/>
                </a:moveTo>
                <a:lnTo>
                  <a:pt x="0" y="0"/>
                </a:lnTo>
                <a:lnTo>
                  <a:pt x="2821940" y="2564130"/>
                </a:lnTo>
                <a:lnTo>
                  <a:pt x="0" y="5126990"/>
                </a:lnTo>
                <a:lnTo>
                  <a:pt x="3586893" y="5126990"/>
                </a:lnTo>
                <a:lnTo>
                  <a:pt x="6408833" y="2564130"/>
                </a:lnTo>
                <a:close/>
              </a:path>
            </a:pathLst>
          </a:custGeom>
          <a:solidFill>
            <a:srgbClr val="FFCC58"/>
          </a:solidFill>
          <a:ln>
            <a:noFill/>
          </a:ln>
        </p:spPr>
      </p:sp>
      <p:sp>
        <p:nvSpPr>
          <p:cNvPr id="226" name="Google Shape;226;p7"/>
          <p:cNvSpPr/>
          <p:nvPr/>
        </p:nvSpPr>
        <p:spPr>
          <a:xfrm>
            <a:off x="5005754" y="1195754"/>
            <a:ext cx="352642" cy="284300"/>
          </a:xfrm>
          <a:custGeom>
            <a:rect b="b" l="l" r="r" t="t"/>
            <a:pathLst>
              <a:path extrusionOk="0" h="5126990" w="6359534">
                <a:moveTo>
                  <a:pt x="3537594" y="0"/>
                </a:moveTo>
                <a:lnTo>
                  <a:pt x="0" y="0"/>
                </a:lnTo>
                <a:lnTo>
                  <a:pt x="2821940" y="2564130"/>
                </a:lnTo>
                <a:lnTo>
                  <a:pt x="0" y="5126990"/>
                </a:lnTo>
                <a:lnTo>
                  <a:pt x="3537594" y="5126990"/>
                </a:lnTo>
                <a:lnTo>
                  <a:pt x="6359534" y="2564130"/>
                </a:lnTo>
                <a:close/>
              </a:path>
            </a:pathLst>
          </a:custGeom>
          <a:solidFill>
            <a:srgbClr val="F2F2F2"/>
          </a:solidFill>
          <a:ln>
            <a:noFill/>
          </a:ln>
        </p:spPr>
      </p:sp>
      <p:sp>
        <p:nvSpPr>
          <p:cNvPr id="227" name="Google Shape;227;p7"/>
          <p:cNvSpPr/>
          <p:nvPr/>
        </p:nvSpPr>
        <p:spPr>
          <a:xfrm>
            <a:off x="0" y="6553200"/>
            <a:ext cx="1921353" cy="1543382"/>
          </a:xfrm>
          <a:custGeom>
            <a:rect b="b" l="l" r="r" t="t"/>
            <a:pathLst>
              <a:path extrusionOk="0" h="5126990" w="6382674">
                <a:moveTo>
                  <a:pt x="3560734" y="0"/>
                </a:moveTo>
                <a:lnTo>
                  <a:pt x="0" y="0"/>
                </a:lnTo>
                <a:lnTo>
                  <a:pt x="2821940" y="2564130"/>
                </a:lnTo>
                <a:lnTo>
                  <a:pt x="0" y="5126990"/>
                </a:lnTo>
                <a:lnTo>
                  <a:pt x="3560734" y="5126990"/>
                </a:lnTo>
                <a:lnTo>
                  <a:pt x="6382674" y="2564130"/>
                </a:lnTo>
                <a:close/>
              </a:path>
            </a:pathLst>
          </a:custGeom>
          <a:solidFill>
            <a:srgbClr val="FF7477"/>
          </a:solidFill>
          <a:ln>
            <a:noFill/>
          </a:ln>
        </p:spPr>
      </p:sp>
      <p:sp>
        <p:nvSpPr>
          <p:cNvPr id="228" name="Google Shape;228;p7"/>
          <p:cNvSpPr/>
          <p:nvPr/>
        </p:nvSpPr>
        <p:spPr>
          <a:xfrm>
            <a:off x="8417169" y="6096000"/>
            <a:ext cx="566096" cy="455638"/>
          </a:xfrm>
          <a:custGeom>
            <a:rect b="b" l="l" r="r" t="t"/>
            <a:pathLst>
              <a:path extrusionOk="0" h="5126990" w="6369991">
                <a:moveTo>
                  <a:pt x="3548051" y="0"/>
                </a:moveTo>
                <a:lnTo>
                  <a:pt x="0" y="0"/>
                </a:lnTo>
                <a:lnTo>
                  <a:pt x="2821940" y="2564130"/>
                </a:lnTo>
                <a:lnTo>
                  <a:pt x="0" y="5126990"/>
                </a:lnTo>
                <a:lnTo>
                  <a:pt x="3548051" y="5126990"/>
                </a:lnTo>
                <a:lnTo>
                  <a:pt x="6369991" y="2564130"/>
                </a:lnTo>
                <a:close/>
              </a:path>
            </a:pathLst>
          </a:custGeom>
          <a:solidFill>
            <a:srgbClr val="F2F2F2"/>
          </a:solid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C58"/>
        </a:solidFill>
      </p:bgPr>
    </p:bg>
    <p:spTree>
      <p:nvGrpSpPr>
        <p:cNvPr id="232" name="Shape 232"/>
        <p:cNvGrpSpPr/>
        <p:nvPr/>
      </p:nvGrpSpPr>
      <p:grpSpPr>
        <a:xfrm>
          <a:off x="0" y="0"/>
          <a:ext cx="0" cy="0"/>
          <a:chOff x="0" y="0"/>
          <a:chExt cx="0" cy="0"/>
        </a:xfrm>
      </p:grpSpPr>
      <p:sp>
        <p:nvSpPr>
          <p:cNvPr id="233" name="Google Shape;233;p8"/>
          <p:cNvSpPr txBox="1"/>
          <p:nvPr/>
        </p:nvSpPr>
        <p:spPr>
          <a:xfrm>
            <a:off x="731520" y="1899447"/>
            <a:ext cx="3623700" cy="4431600"/>
          </a:xfrm>
          <a:prstGeom prst="rect">
            <a:avLst/>
          </a:prstGeom>
          <a:noFill/>
          <a:ln>
            <a:noFill/>
          </a:ln>
        </p:spPr>
        <p:txBody>
          <a:bodyPr anchorCtr="0" anchor="t" bIns="0" lIns="0" spcFirstLastPara="1" rIns="0" wrap="square" tIns="0">
            <a:spAutoFit/>
          </a:bodyPr>
          <a:lstStyle/>
          <a:p>
            <a:pPr indent="0" lvl="0" marL="0" marR="0" rtl="0" algn="ctr">
              <a:lnSpc>
                <a:spcPct val="149979"/>
              </a:lnSpc>
              <a:spcBef>
                <a:spcPts val="0"/>
              </a:spcBef>
              <a:spcAft>
                <a:spcPts val="0"/>
              </a:spcAft>
              <a:buClr>
                <a:srgbClr val="000000"/>
              </a:buClr>
              <a:buSzPts val="2215"/>
              <a:buFont typeface="Arial"/>
              <a:buNone/>
            </a:pPr>
            <a:r>
              <a:rPr lang="en-US" sz="2215">
                <a:solidFill>
                  <a:srgbClr val="FFFFFF"/>
                </a:solidFill>
                <a:latin typeface="Montserrat Light"/>
                <a:ea typeface="Montserrat Light"/>
                <a:cs typeface="Montserrat Light"/>
                <a:sym typeface="Montserrat Light"/>
              </a:rPr>
              <a:t>Con base en los datos de cada estudiante y la guía del Manual para Dotados y Talentosos, se toma una decisión para cada nominado. Luego se notifica a los padres/tutores de la decisión de la </a:t>
            </a:r>
            <a:r>
              <a:rPr lang="en-US" sz="2215">
                <a:solidFill>
                  <a:srgbClr val="FFFFFF"/>
                </a:solidFill>
                <a:latin typeface="Montserrat Light"/>
                <a:ea typeface="Montserrat Light"/>
                <a:cs typeface="Montserrat Light"/>
                <a:sym typeface="Montserrat Light"/>
              </a:rPr>
              <a:t>comisión</a:t>
            </a:r>
            <a:r>
              <a:rPr lang="en-US" sz="2215">
                <a:solidFill>
                  <a:srgbClr val="FFFFFF"/>
                </a:solidFill>
                <a:latin typeface="Montserrat Light"/>
                <a:ea typeface="Montserrat Light"/>
                <a:cs typeface="Montserrat Light"/>
                <a:sym typeface="Montserrat Light"/>
              </a:rPr>
              <a:t>.</a:t>
            </a:r>
            <a:endParaRPr b="0" i="0" sz="1200" u="none" cap="none" strike="noStrike">
              <a:solidFill>
                <a:srgbClr val="000000"/>
              </a:solidFill>
              <a:latin typeface="Arial"/>
              <a:ea typeface="Arial"/>
              <a:cs typeface="Arial"/>
              <a:sym typeface="Arial"/>
            </a:endParaRPr>
          </a:p>
        </p:txBody>
      </p:sp>
      <p:sp>
        <p:nvSpPr>
          <p:cNvPr id="234" name="Google Shape;234;p8"/>
          <p:cNvSpPr txBox="1"/>
          <p:nvPr/>
        </p:nvSpPr>
        <p:spPr>
          <a:xfrm>
            <a:off x="5575672" y="3422099"/>
            <a:ext cx="3743400" cy="668100"/>
          </a:xfrm>
          <a:prstGeom prst="rect">
            <a:avLst/>
          </a:prstGeom>
          <a:noFill/>
          <a:ln>
            <a:noFill/>
          </a:ln>
        </p:spPr>
        <p:txBody>
          <a:bodyPr anchorCtr="0" anchor="t" bIns="0" lIns="0" spcFirstLastPara="1" rIns="0" wrap="square" tIns="0">
            <a:spAutoFit/>
          </a:bodyPr>
          <a:lstStyle/>
          <a:p>
            <a:pPr indent="0" lvl="0" marL="0" marR="0" rtl="0" algn="l">
              <a:lnSpc>
                <a:spcPct val="96983"/>
              </a:lnSpc>
              <a:spcBef>
                <a:spcPts val="0"/>
              </a:spcBef>
              <a:spcAft>
                <a:spcPts val="0"/>
              </a:spcAft>
              <a:buClr>
                <a:srgbClr val="000000"/>
              </a:buClr>
              <a:buSzPts val="4476"/>
              <a:buFont typeface="Arial"/>
              <a:buNone/>
            </a:pPr>
            <a:r>
              <a:rPr b="1" lang="en-US" sz="4476">
                <a:solidFill>
                  <a:srgbClr val="FFFFFF"/>
                </a:solidFill>
                <a:latin typeface="Montserrat"/>
                <a:ea typeface="Montserrat"/>
                <a:cs typeface="Montserrat"/>
                <a:sym typeface="Montserrat"/>
              </a:rPr>
              <a:t>Notificación</a:t>
            </a:r>
            <a:endParaRPr b="0" i="0" sz="1400" u="none" cap="none" strike="noStrike">
              <a:solidFill>
                <a:srgbClr val="000000"/>
              </a:solidFill>
              <a:latin typeface="Arial"/>
              <a:ea typeface="Arial"/>
              <a:cs typeface="Arial"/>
              <a:sym typeface="Arial"/>
            </a:endParaRPr>
          </a:p>
        </p:txBody>
      </p:sp>
      <p:sp>
        <p:nvSpPr>
          <p:cNvPr id="235" name="Google Shape;235;p8"/>
          <p:cNvSpPr/>
          <p:nvPr/>
        </p:nvSpPr>
        <p:spPr>
          <a:xfrm rot="5400000">
            <a:off x="1744540" y="3634154"/>
            <a:ext cx="6479249" cy="59065"/>
          </a:xfrm>
          <a:custGeom>
            <a:rect b="b" l="l" r="r" t="t"/>
            <a:pathLst>
              <a:path extrusionOk="0" h="59065" w="6479249">
                <a:moveTo>
                  <a:pt x="0" y="0"/>
                </a:moveTo>
                <a:lnTo>
                  <a:pt x="6479250" y="0"/>
                </a:lnTo>
                <a:lnTo>
                  <a:pt x="6479250" y="59064"/>
                </a:lnTo>
                <a:lnTo>
                  <a:pt x="0" y="59064"/>
                </a:lnTo>
                <a:lnTo>
                  <a:pt x="0" y="0"/>
                </a:lnTo>
                <a:close/>
              </a:path>
            </a:pathLst>
          </a:custGeom>
          <a:blipFill rotWithShape="1">
            <a:blip r:embed="rId3">
              <a:alphaModFix/>
            </a:blip>
            <a:stretch>
              <a:fillRect b="-5426487" l="0" r="0" t="-5426378"/>
            </a:stretch>
          </a:blipFill>
          <a:ln>
            <a:noFill/>
          </a:ln>
        </p:spPr>
      </p:sp>
      <p:sp>
        <p:nvSpPr>
          <p:cNvPr id="236" name="Google Shape;236;p8"/>
          <p:cNvSpPr/>
          <p:nvPr/>
        </p:nvSpPr>
        <p:spPr>
          <a:xfrm>
            <a:off x="1104413" y="-1016916"/>
            <a:ext cx="2237946" cy="2001653"/>
          </a:xfrm>
          <a:custGeom>
            <a:rect b="b" l="l" r="r" t="t"/>
            <a:pathLst>
              <a:path extrusionOk="0" h="5126990" w="5732310">
                <a:moveTo>
                  <a:pt x="2910370" y="0"/>
                </a:moveTo>
                <a:lnTo>
                  <a:pt x="0" y="0"/>
                </a:lnTo>
                <a:lnTo>
                  <a:pt x="2821940" y="2564130"/>
                </a:lnTo>
                <a:lnTo>
                  <a:pt x="0" y="5126990"/>
                </a:lnTo>
                <a:lnTo>
                  <a:pt x="2910370" y="5126990"/>
                </a:lnTo>
                <a:lnTo>
                  <a:pt x="5732310" y="2564130"/>
                </a:lnTo>
                <a:close/>
              </a:path>
            </a:pathLst>
          </a:custGeom>
          <a:solidFill>
            <a:srgbClr val="F2F2F2"/>
          </a:solidFill>
          <a:ln>
            <a:noFill/>
          </a:ln>
        </p:spPr>
      </p:sp>
      <p:sp>
        <p:nvSpPr>
          <p:cNvPr id="237" name="Google Shape;237;p8"/>
          <p:cNvSpPr/>
          <p:nvPr/>
        </p:nvSpPr>
        <p:spPr>
          <a:xfrm>
            <a:off x="468714" y="985614"/>
            <a:ext cx="875675" cy="787223"/>
          </a:xfrm>
          <a:custGeom>
            <a:rect b="b" l="l" r="r" t="t"/>
            <a:pathLst>
              <a:path extrusionOk="0" h="5126990" w="5732310">
                <a:moveTo>
                  <a:pt x="2910370" y="0"/>
                </a:moveTo>
                <a:lnTo>
                  <a:pt x="0" y="0"/>
                </a:lnTo>
                <a:lnTo>
                  <a:pt x="2821940" y="2564130"/>
                </a:lnTo>
                <a:lnTo>
                  <a:pt x="0" y="5126990"/>
                </a:lnTo>
                <a:lnTo>
                  <a:pt x="2910370" y="5126990"/>
                </a:lnTo>
                <a:lnTo>
                  <a:pt x="5732310" y="2564130"/>
                </a:lnTo>
                <a:close/>
              </a:path>
            </a:pathLst>
          </a:custGeom>
          <a:solidFill>
            <a:srgbClr val="FF7477"/>
          </a:solidFill>
          <a:ln>
            <a:noFill/>
          </a:ln>
        </p:spPr>
      </p:sp>
      <p:sp>
        <p:nvSpPr>
          <p:cNvPr id="238" name="Google Shape;238;p8"/>
          <p:cNvSpPr/>
          <p:nvPr/>
        </p:nvSpPr>
        <p:spPr>
          <a:xfrm>
            <a:off x="3167505" y="393713"/>
            <a:ext cx="594883" cy="534533"/>
          </a:xfrm>
          <a:custGeom>
            <a:rect b="b" l="l" r="r" t="t"/>
            <a:pathLst>
              <a:path extrusionOk="0" h="5126990" w="5732310">
                <a:moveTo>
                  <a:pt x="2910370" y="0"/>
                </a:moveTo>
                <a:lnTo>
                  <a:pt x="0" y="0"/>
                </a:lnTo>
                <a:lnTo>
                  <a:pt x="2821940" y="2564130"/>
                </a:lnTo>
                <a:lnTo>
                  <a:pt x="0" y="5126990"/>
                </a:lnTo>
                <a:lnTo>
                  <a:pt x="2910370" y="5126990"/>
                </a:lnTo>
                <a:lnTo>
                  <a:pt x="5732310" y="2564130"/>
                </a:lnTo>
                <a:close/>
              </a:path>
            </a:pathLst>
          </a:custGeom>
          <a:solidFill>
            <a:srgbClr val="4CB8B4"/>
          </a:solidFill>
          <a:ln>
            <a:noFill/>
          </a:ln>
        </p:spPr>
      </p:sp>
      <p:sp>
        <p:nvSpPr>
          <p:cNvPr id="239" name="Google Shape;239;p8"/>
          <p:cNvSpPr/>
          <p:nvPr/>
        </p:nvSpPr>
        <p:spPr>
          <a:xfrm>
            <a:off x="8572500" y="6334125"/>
            <a:ext cx="718955" cy="575164"/>
          </a:xfrm>
          <a:custGeom>
            <a:rect b="b" l="l" r="r" t="t"/>
            <a:pathLst>
              <a:path extrusionOk="0" h="5126990" w="6408833">
                <a:moveTo>
                  <a:pt x="3586893" y="0"/>
                </a:moveTo>
                <a:lnTo>
                  <a:pt x="0" y="0"/>
                </a:lnTo>
                <a:lnTo>
                  <a:pt x="2821940" y="2564130"/>
                </a:lnTo>
                <a:lnTo>
                  <a:pt x="0" y="5126990"/>
                </a:lnTo>
                <a:lnTo>
                  <a:pt x="3586893" y="5126990"/>
                </a:lnTo>
                <a:lnTo>
                  <a:pt x="6408833" y="2564130"/>
                </a:lnTo>
                <a:close/>
              </a:path>
            </a:pathLst>
          </a:custGeom>
          <a:solidFill>
            <a:srgbClr val="FF7477"/>
          </a:solid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7477"/>
        </a:solidFill>
      </p:bgPr>
    </p:bg>
    <p:spTree>
      <p:nvGrpSpPr>
        <p:cNvPr id="243" name="Shape 243"/>
        <p:cNvGrpSpPr/>
        <p:nvPr/>
      </p:nvGrpSpPr>
      <p:grpSpPr>
        <a:xfrm>
          <a:off x="0" y="0"/>
          <a:ext cx="0" cy="0"/>
          <a:chOff x="0" y="0"/>
          <a:chExt cx="0" cy="0"/>
        </a:xfrm>
      </p:grpSpPr>
      <p:pic>
        <p:nvPicPr>
          <p:cNvPr id="244" name="Google Shape;244;p9"/>
          <p:cNvPicPr preferRelativeResize="0"/>
          <p:nvPr/>
        </p:nvPicPr>
        <p:blipFill rotWithShape="1">
          <a:blip r:embed="rId3">
            <a:alphaModFix amt="24000"/>
          </a:blip>
          <a:srcRect b="9580" l="0" r="0" t="59448"/>
          <a:stretch/>
        </p:blipFill>
        <p:spPr>
          <a:xfrm>
            <a:off x="0" y="-12700"/>
            <a:ext cx="9779411" cy="2019024"/>
          </a:xfrm>
          <a:prstGeom prst="rect">
            <a:avLst/>
          </a:prstGeom>
          <a:noFill/>
          <a:ln>
            <a:noFill/>
          </a:ln>
        </p:spPr>
      </p:pic>
      <p:sp>
        <p:nvSpPr>
          <p:cNvPr id="245" name="Google Shape;245;p9"/>
          <p:cNvSpPr/>
          <p:nvPr/>
        </p:nvSpPr>
        <p:spPr>
          <a:xfrm>
            <a:off x="755650" y="2419350"/>
            <a:ext cx="6960016" cy="2343730"/>
          </a:xfrm>
          <a:custGeom>
            <a:rect b="b" l="l" r="r" t="t"/>
            <a:pathLst>
              <a:path extrusionOk="0" h="5126990" w="15225500">
                <a:moveTo>
                  <a:pt x="12403560" y="0"/>
                </a:moveTo>
                <a:lnTo>
                  <a:pt x="0" y="0"/>
                </a:lnTo>
                <a:lnTo>
                  <a:pt x="2821940" y="2564130"/>
                </a:lnTo>
                <a:lnTo>
                  <a:pt x="0" y="5126990"/>
                </a:lnTo>
                <a:lnTo>
                  <a:pt x="12403560" y="5126990"/>
                </a:lnTo>
                <a:lnTo>
                  <a:pt x="15225500" y="2564130"/>
                </a:lnTo>
                <a:close/>
              </a:path>
            </a:pathLst>
          </a:custGeom>
          <a:solidFill>
            <a:srgbClr val="F2F2F2"/>
          </a:solidFill>
          <a:ln>
            <a:noFill/>
          </a:ln>
        </p:spPr>
      </p:sp>
      <p:sp>
        <p:nvSpPr>
          <p:cNvPr id="246" name="Google Shape;246;p9"/>
          <p:cNvSpPr/>
          <p:nvPr/>
        </p:nvSpPr>
        <p:spPr>
          <a:xfrm>
            <a:off x="755650" y="4845050"/>
            <a:ext cx="8529302" cy="2069747"/>
          </a:xfrm>
          <a:custGeom>
            <a:rect b="b" l="l" r="r" t="t"/>
            <a:pathLst>
              <a:path extrusionOk="0" h="5126990" w="21128331">
                <a:moveTo>
                  <a:pt x="18306391" y="0"/>
                </a:moveTo>
                <a:lnTo>
                  <a:pt x="0" y="0"/>
                </a:lnTo>
                <a:lnTo>
                  <a:pt x="2821940" y="2564130"/>
                </a:lnTo>
                <a:lnTo>
                  <a:pt x="0" y="5126990"/>
                </a:lnTo>
                <a:lnTo>
                  <a:pt x="18306391" y="5126990"/>
                </a:lnTo>
                <a:lnTo>
                  <a:pt x="21128331" y="2564130"/>
                </a:lnTo>
                <a:close/>
              </a:path>
            </a:pathLst>
          </a:custGeom>
          <a:solidFill>
            <a:srgbClr val="F2F2F2"/>
          </a:solidFill>
          <a:ln>
            <a:noFill/>
          </a:ln>
        </p:spPr>
      </p:sp>
      <p:sp>
        <p:nvSpPr>
          <p:cNvPr id="247" name="Google Shape;247;p9"/>
          <p:cNvSpPr txBox="1"/>
          <p:nvPr/>
        </p:nvSpPr>
        <p:spPr>
          <a:xfrm>
            <a:off x="690488" y="250038"/>
            <a:ext cx="8667900" cy="1922700"/>
          </a:xfrm>
          <a:prstGeom prst="rect">
            <a:avLst/>
          </a:prstGeom>
          <a:noFill/>
          <a:ln>
            <a:noFill/>
          </a:ln>
        </p:spPr>
        <p:txBody>
          <a:bodyPr anchorCtr="0" anchor="t" bIns="0" lIns="0" spcFirstLastPara="1" rIns="0" wrap="square" tIns="0">
            <a:spAutoFit/>
          </a:bodyPr>
          <a:lstStyle/>
          <a:p>
            <a:pPr indent="0" lvl="0" marL="0" marR="0" rtl="0" algn="ctr">
              <a:lnSpc>
                <a:spcPct val="97002"/>
              </a:lnSpc>
              <a:spcBef>
                <a:spcPts val="0"/>
              </a:spcBef>
              <a:spcAft>
                <a:spcPts val="0"/>
              </a:spcAft>
              <a:buClr>
                <a:srgbClr val="000000"/>
              </a:buClr>
              <a:buSzPts val="6439"/>
              <a:buFont typeface="Arial"/>
              <a:buNone/>
            </a:pPr>
            <a:r>
              <a:rPr b="1" lang="en-US" sz="6439">
                <a:solidFill>
                  <a:srgbClr val="FFFFFF"/>
                </a:solidFill>
                <a:latin typeface="Montserrat"/>
                <a:ea typeface="Montserrat"/>
                <a:cs typeface="Montserrat"/>
                <a:sym typeface="Montserrat"/>
              </a:rPr>
              <a:t>Recursos Adicionales</a:t>
            </a:r>
            <a:endParaRPr b="0" i="0" sz="1400" u="none" cap="none" strike="noStrike">
              <a:solidFill>
                <a:srgbClr val="000000"/>
              </a:solidFill>
              <a:latin typeface="Arial"/>
              <a:ea typeface="Arial"/>
              <a:cs typeface="Arial"/>
              <a:sym typeface="Arial"/>
            </a:endParaRPr>
          </a:p>
        </p:txBody>
      </p:sp>
      <p:grpSp>
        <p:nvGrpSpPr>
          <p:cNvPr id="248" name="Google Shape;248;p9"/>
          <p:cNvGrpSpPr/>
          <p:nvPr/>
        </p:nvGrpSpPr>
        <p:grpSpPr>
          <a:xfrm>
            <a:off x="2176829" y="2578813"/>
            <a:ext cx="4867427" cy="1995675"/>
            <a:chOff x="0" y="57150"/>
            <a:chExt cx="6489903" cy="2660900"/>
          </a:xfrm>
        </p:grpSpPr>
        <p:sp>
          <p:nvSpPr>
            <p:cNvPr id="249" name="Google Shape;249;p9"/>
            <p:cNvSpPr txBox="1"/>
            <p:nvPr/>
          </p:nvSpPr>
          <p:spPr>
            <a:xfrm>
              <a:off x="0" y="57150"/>
              <a:ext cx="6489903" cy="1384257"/>
            </a:xfrm>
            <a:prstGeom prst="rect">
              <a:avLst/>
            </a:prstGeom>
            <a:noFill/>
            <a:ln>
              <a:noFill/>
            </a:ln>
          </p:spPr>
          <p:txBody>
            <a:bodyPr anchorCtr="0" anchor="t" bIns="0" lIns="0" spcFirstLastPara="1" rIns="0" wrap="square" tIns="0">
              <a:spAutoFit/>
            </a:bodyPr>
            <a:lstStyle/>
            <a:p>
              <a:pPr indent="0" lvl="0" marL="0" marR="0" rtl="0" algn="l">
                <a:lnSpc>
                  <a:spcPct val="97003"/>
                </a:lnSpc>
                <a:spcBef>
                  <a:spcPts val="0"/>
                </a:spcBef>
                <a:spcAft>
                  <a:spcPts val="0"/>
                </a:spcAft>
                <a:buClr>
                  <a:srgbClr val="000000"/>
                </a:buClr>
                <a:buSzPts val="2770"/>
                <a:buFont typeface="Arial"/>
                <a:buNone/>
              </a:pPr>
              <a:r>
                <a:rPr b="1" i="0" lang="en-US" sz="2770" u="none" cap="none" strike="noStrike">
                  <a:solidFill>
                    <a:srgbClr val="4CB8B4"/>
                  </a:solidFill>
                  <a:latin typeface="Montserrat"/>
                  <a:ea typeface="Montserrat"/>
                  <a:cs typeface="Montserrat"/>
                  <a:sym typeface="Montserrat"/>
                </a:rPr>
                <a:t>Roscoe CISD </a:t>
              </a:r>
              <a:endParaRPr b="0" i="0" sz="1400" u="none" cap="none" strike="noStrike">
                <a:solidFill>
                  <a:srgbClr val="000000"/>
                </a:solidFill>
                <a:latin typeface="Arial"/>
                <a:ea typeface="Arial"/>
                <a:cs typeface="Arial"/>
                <a:sym typeface="Arial"/>
              </a:endParaRPr>
            </a:p>
            <a:p>
              <a:pPr indent="0" lvl="0" marL="0" marR="0" rtl="0" algn="l">
                <a:lnSpc>
                  <a:spcPct val="97003"/>
                </a:lnSpc>
                <a:spcBef>
                  <a:spcPts val="0"/>
                </a:spcBef>
                <a:spcAft>
                  <a:spcPts val="0"/>
                </a:spcAft>
                <a:buClr>
                  <a:srgbClr val="000000"/>
                </a:buClr>
                <a:buSzPts val="2770"/>
                <a:buFont typeface="Arial"/>
                <a:buNone/>
              </a:pPr>
              <a:r>
                <a:rPr b="1" i="0" lang="en-US" sz="2770" u="none" cap="none" strike="noStrike">
                  <a:solidFill>
                    <a:srgbClr val="4CB8B4"/>
                  </a:solidFill>
                  <a:latin typeface="Montserrat"/>
                  <a:ea typeface="Montserrat"/>
                  <a:cs typeface="Montserrat"/>
                  <a:sym typeface="Montserrat"/>
                </a:rPr>
                <a:t>Gifted and Talented Handbook</a:t>
              </a:r>
              <a:endParaRPr b="0" i="0" sz="1400" u="none" cap="none" strike="noStrike">
                <a:solidFill>
                  <a:srgbClr val="000000"/>
                </a:solidFill>
                <a:latin typeface="Arial"/>
                <a:ea typeface="Arial"/>
                <a:cs typeface="Arial"/>
                <a:sym typeface="Arial"/>
              </a:endParaRPr>
            </a:p>
          </p:txBody>
        </p:sp>
        <p:sp>
          <p:nvSpPr>
            <p:cNvPr id="250" name="Google Shape;250;p9"/>
            <p:cNvSpPr txBox="1"/>
            <p:nvPr/>
          </p:nvSpPr>
          <p:spPr>
            <a:xfrm>
              <a:off x="0" y="1568450"/>
              <a:ext cx="6489900" cy="1149600"/>
            </a:xfrm>
            <a:prstGeom prst="rect">
              <a:avLst/>
            </a:prstGeom>
            <a:noFill/>
            <a:ln>
              <a:noFill/>
            </a:ln>
          </p:spPr>
          <p:txBody>
            <a:bodyPr anchorCtr="0" anchor="t" bIns="0" lIns="0" spcFirstLastPara="1" rIns="0" wrap="square" tIns="0">
              <a:spAutoFit/>
            </a:bodyPr>
            <a:lstStyle/>
            <a:p>
              <a:pPr indent="0" lvl="0" marL="0" marR="0" rtl="0" algn="l">
                <a:lnSpc>
                  <a:spcPct val="150030"/>
                </a:lnSpc>
                <a:spcBef>
                  <a:spcPts val="0"/>
                </a:spcBef>
                <a:spcAft>
                  <a:spcPts val="0"/>
                </a:spcAft>
                <a:buClr>
                  <a:srgbClr val="000000"/>
                </a:buClr>
                <a:buSzPts val="1627"/>
                <a:buFont typeface="Arial"/>
                <a:buNone/>
              </a:pPr>
              <a:r>
                <a:rPr lang="en-US" u="sng">
                  <a:solidFill>
                    <a:schemeClr val="hlink"/>
                  </a:solidFill>
                  <a:hlinkClick r:id="rId4"/>
                </a:rPr>
                <a:t>https://www.roscoe.esc14.net/page/open/1066/0/2024-2025%20%20GT%20Handbook.docx.pdf</a:t>
              </a:r>
              <a:endParaRPr/>
            </a:p>
            <a:p>
              <a:pPr indent="0" lvl="0" marL="0" marR="0" rtl="0" algn="l">
                <a:lnSpc>
                  <a:spcPct val="150030"/>
                </a:lnSpc>
                <a:spcBef>
                  <a:spcPts val="0"/>
                </a:spcBef>
                <a:spcAft>
                  <a:spcPts val="0"/>
                </a:spcAft>
                <a:buClr>
                  <a:srgbClr val="000000"/>
                </a:buClr>
                <a:buSzPts val="1627"/>
                <a:buFont typeface="Arial"/>
                <a:buNone/>
              </a:pPr>
              <a:r>
                <a:t/>
              </a:r>
              <a:endParaRPr/>
            </a:p>
          </p:txBody>
        </p:sp>
      </p:grpSp>
      <p:sp>
        <p:nvSpPr>
          <p:cNvPr id="251" name="Google Shape;251;p9"/>
          <p:cNvSpPr/>
          <p:nvPr/>
        </p:nvSpPr>
        <p:spPr>
          <a:xfrm>
            <a:off x="36695" y="4144718"/>
            <a:ext cx="718955" cy="575164"/>
          </a:xfrm>
          <a:custGeom>
            <a:rect b="b" l="l" r="r" t="t"/>
            <a:pathLst>
              <a:path extrusionOk="0" h="5126990" w="6408833">
                <a:moveTo>
                  <a:pt x="3586893" y="0"/>
                </a:moveTo>
                <a:lnTo>
                  <a:pt x="0" y="0"/>
                </a:lnTo>
                <a:lnTo>
                  <a:pt x="2821940" y="2564130"/>
                </a:lnTo>
                <a:lnTo>
                  <a:pt x="0" y="5126990"/>
                </a:lnTo>
                <a:lnTo>
                  <a:pt x="3586893" y="5126990"/>
                </a:lnTo>
                <a:lnTo>
                  <a:pt x="6408833" y="2564130"/>
                </a:lnTo>
                <a:close/>
              </a:path>
            </a:pathLst>
          </a:custGeom>
          <a:solidFill>
            <a:srgbClr val="FFCC58"/>
          </a:solidFill>
          <a:ln>
            <a:noFill/>
          </a:ln>
        </p:spPr>
      </p:sp>
      <p:sp>
        <p:nvSpPr>
          <p:cNvPr id="252" name="Google Shape;252;p9"/>
          <p:cNvSpPr/>
          <p:nvPr/>
        </p:nvSpPr>
        <p:spPr>
          <a:xfrm>
            <a:off x="8155796" y="6565321"/>
            <a:ext cx="575454" cy="460363"/>
          </a:xfrm>
          <a:custGeom>
            <a:rect b="b" l="l" r="r" t="t"/>
            <a:pathLst>
              <a:path extrusionOk="0" h="5126990" w="6408833">
                <a:moveTo>
                  <a:pt x="3586893" y="0"/>
                </a:moveTo>
                <a:lnTo>
                  <a:pt x="0" y="0"/>
                </a:lnTo>
                <a:lnTo>
                  <a:pt x="2821940" y="2564130"/>
                </a:lnTo>
                <a:lnTo>
                  <a:pt x="0" y="5126990"/>
                </a:lnTo>
                <a:lnTo>
                  <a:pt x="3586893" y="5126990"/>
                </a:lnTo>
                <a:lnTo>
                  <a:pt x="6408833" y="2564130"/>
                </a:lnTo>
                <a:close/>
              </a:path>
            </a:pathLst>
          </a:custGeom>
          <a:solidFill>
            <a:srgbClr val="4CB8B4"/>
          </a:solidFill>
          <a:ln>
            <a:noFill/>
          </a:ln>
        </p:spPr>
      </p:sp>
      <p:sp>
        <p:nvSpPr>
          <p:cNvPr id="253" name="Google Shape;253;p9"/>
          <p:cNvSpPr/>
          <p:nvPr/>
        </p:nvSpPr>
        <p:spPr>
          <a:xfrm>
            <a:off x="5918200" y="4432300"/>
            <a:ext cx="374081" cy="295327"/>
          </a:xfrm>
          <a:custGeom>
            <a:rect b="b" l="l" r="r" t="t"/>
            <a:pathLst>
              <a:path extrusionOk="0" h="5126990" w="6494284">
                <a:moveTo>
                  <a:pt x="3672344" y="0"/>
                </a:moveTo>
                <a:lnTo>
                  <a:pt x="0" y="0"/>
                </a:lnTo>
                <a:lnTo>
                  <a:pt x="2821940" y="2564130"/>
                </a:lnTo>
                <a:lnTo>
                  <a:pt x="0" y="5126990"/>
                </a:lnTo>
                <a:lnTo>
                  <a:pt x="3672344" y="5126990"/>
                </a:lnTo>
                <a:lnTo>
                  <a:pt x="6494284" y="2564130"/>
                </a:lnTo>
                <a:close/>
              </a:path>
            </a:pathLst>
          </a:custGeom>
          <a:solidFill>
            <a:srgbClr val="F2F2F2"/>
          </a:solidFill>
          <a:ln>
            <a:noFill/>
          </a:ln>
        </p:spPr>
      </p:sp>
      <p:sp>
        <p:nvSpPr>
          <p:cNvPr id="254" name="Google Shape;254;p9"/>
          <p:cNvSpPr/>
          <p:nvPr/>
        </p:nvSpPr>
        <p:spPr>
          <a:xfrm>
            <a:off x="8731250" y="6680701"/>
            <a:ext cx="290830" cy="229602"/>
          </a:xfrm>
          <a:custGeom>
            <a:rect b="b" l="l" r="r" t="t"/>
            <a:pathLst>
              <a:path extrusionOk="0" h="5126990" w="6494284">
                <a:moveTo>
                  <a:pt x="3672344" y="0"/>
                </a:moveTo>
                <a:lnTo>
                  <a:pt x="0" y="0"/>
                </a:lnTo>
                <a:lnTo>
                  <a:pt x="2821940" y="2564130"/>
                </a:lnTo>
                <a:lnTo>
                  <a:pt x="0" y="5126990"/>
                </a:lnTo>
                <a:lnTo>
                  <a:pt x="3672344" y="5126990"/>
                </a:lnTo>
                <a:lnTo>
                  <a:pt x="6494284" y="2564130"/>
                </a:lnTo>
                <a:close/>
              </a:path>
            </a:pathLst>
          </a:custGeom>
          <a:solidFill>
            <a:srgbClr val="FFCC58"/>
          </a:solidFill>
          <a:ln>
            <a:noFill/>
          </a:ln>
        </p:spPr>
      </p:sp>
      <p:sp>
        <p:nvSpPr>
          <p:cNvPr id="255" name="Google Shape;255;p9"/>
          <p:cNvSpPr/>
          <p:nvPr/>
        </p:nvSpPr>
        <p:spPr>
          <a:xfrm>
            <a:off x="6896562" y="2302749"/>
            <a:ext cx="295389" cy="233202"/>
          </a:xfrm>
          <a:custGeom>
            <a:rect b="b" l="l" r="r" t="t"/>
            <a:pathLst>
              <a:path extrusionOk="0" h="5126990" w="6494284">
                <a:moveTo>
                  <a:pt x="3672344" y="0"/>
                </a:moveTo>
                <a:lnTo>
                  <a:pt x="0" y="0"/>
                </a:lnTo>
                <a:lnTo>
                  <a:pt x="2821940" y="2564130"/>
                </a:lnTo>
                <a:lnTo>
                  <a:pt x="0" y="5126990"/>
                </a:lnTo>
                <a:lnTo>
                  <a:pt x="3672344" y="5126990"/>
                </a:lnTo>
                <a:lnTo>
                  <a:pt x="6494284" y="2564130"/>
                </a:lnTo>
                <a:close/>
              </a:path>
            </a:pathLst>
          </a:custGeom>
          <a:solidFill>
            <a:srgbClr val="4CB8B4"/>
          </a:solidFill>
          <a:ln>
            <a:noFill/>
          </a:ln>
        </p:spPr>
      </p:sp>
      <p:sp>
        <p:nvSpPr>
          <p:cNvPr id="256" name="Google Shape;256;p9"/>
          <p:cNvSpPr/>
          <p:nvPr/>
        </p:nvSpPr>
        <p:spPr>
          <a:xfrm>
            <a:off x="396172" y="6008516"/>
            <a:ext cx="718955" cy="575164"/>
          </a:xfrm>
          <a:custGeom>
            <a:rect b="b" l="l" r="r" t="t"/>
            <a:pathLst>
              <a:path extrusionOk="0" h="5126990" w="6408833">
                <a:moveTo>
                  <a:pt x="3586893" y="0"/>
                </a:moveTo>
                <a:lnTo>
                  <a:pt x="0" y="0"/>
                </a:lnTo>
                <a:lnTo>
                  <a:pt x="2821940" y="2564130"/>
                </a:lnTo>
                <a:lnTo>
                  <a:pt x="0" y="5126990"/>
                </a:lnTo>
                <a:lnTo>
                  <a:pt x="3586893" y="5126990"/>
                </a:lnTo>
                <a:lnTo>
                  <a:pt x="6408833" y="2564130"/>
                </a:lnTo>
                <a:close/>
              </a:path>
            </a:pathLst>
          </a:custGeom>
          <a:solidFill>
            <a:srgbClr val="4CB8B4"/>
          </a:solidFill>
          <a:ln>
            <a:noFill/>
          </a:ln>
        </p:spPr>
      </p:sp>
      <p:grpSp>
        <p:nvGrpSpPr>
          <p:cNvPr id="257" name="Google Shape;257;p9"/>
          <p:cNvGrpSpPr/>
          <p:nvPr/>
        </p:nvGrpSpPr>
        <p:grpSpPr>
          <a:xfrm>
            <a:off x="1956490" y="4877535"/>
            <a:ext cx="6920110" cy="1239332"/>
            <a:chOff x="0" y="-241093"/>
            <a:chExt cx="9226813" cy="1652443"/>
          </a:xfrm>
        </p:grpSpPr>
        <p:sp>
          <p:nvSpPr>
            <p:cNvPr id="258" name="Google Shape;258;p9"/>
            <p:cNvSpPr txBox="1"/>
            <p:nvPr/>
          </p:nvSpPr>
          <p:spPr>
            <a:xfrm>
              <a:off x="13" y="-241093"/>
              <a:ext cx="9226800" cy="1102800"/>
            </a:xfrm>
            <a:prstGeom prst="rect">
              <a:avLst/>
            </a:prstGeom>
            <a:noFill/>
            <a:ln>
              <a:noFill/>
            </a:ln>
          </p:spPr>
          <p:txBody>
            <a:bodyPr anchorCtr="0" anchor="t" bIns="0" lIns="0" spcFirstLastPara="1" rIns="0" wrap="square" tIns="0">
              <a:spAutoFit/>
            </a:bodyPr>
            <a:lstStyle/>
            <a:p>
              <a:pPr indent="0" lvl="0" marL="0" marR="0" rtl="0" algn="l">
                <a:lnSpc>
                  <a:spcPct val="97003"/>
                </a:lnSpc>
                <a:spcBef>
                  <a:spcPts val="0"/>
                </a:spcBef>
                <a:spcAft>
                  <a:spcPts val="0"/>
                </a:spcAft>
                <a:buClr>
                  <a:srgbClr val="000000"/>
                </a:buClr>
                <a:buSzPts val="2770"/>
                <a:buFont typeface="Arial"/>
                <a:buNone/>
              </a:pPr>
              <a:r>
                <a:rPr b="1" i="0" lang="en-US" sz="2770" u="none" cap="none" strike="noStrike">
                  <a:solidFill>
                    <a:srgbClr val="4CB8B4"/>
                  </a:solidFill>
                  <a:latin typeface="Montserrat"/>
                  <a:ea typeface="Montserrat"/>
                  <a:cs typeface="Montserrat"/>
                  <a:sym typeface="Montserrat"/>
                </a:rPr>
                <a:t>Texas State Plan for </a:t>
              </a:r>
              <a:endParaRPr b="0" i="0" sz="1400" u="none" cap="none" strike="noStrike">
                <a:solidFill>
                  <a:srgbClr val="000000"/>
                </a:solidFill>
                <a:latin typeface="Arial"/>
                <a:ea typeface="Arial"/>
                <a:cs typeface="Arial"/>
                <a:sym typeface="Arial"/>
              </a:endParaRPr>
            </a:p>
            <a:p>
              <a:pPr indent="0" lvl="0" marL="0" marR="0" rtl="0" algn="l">
                <a:lnSpc>
                  <a:spcPct val="97003"/>
                </a:lnSpc>
                <a:spcBef>
                  <a:spcPts val="0"/>
                </a:spcBef>
                <a:spcAft>
                  <a:spcPts val="0"/>
                </a:spcAft>
                <a:buClr>
                  <a:srgbClr val="000000"/>
                </a:buClr>
                <a:buSzPts val="2770"/>
                <a:buFont typeface="Arial"/>
                <a:buNone/>
              </a:pPr>
              <a:r>
                <a:rPr b="1" i="0" lang="en-US" sz="2770" u="none" cap="none" strike="noStrike">
                  <a:solidFill>
                    <a:srgbClr val="4CB8B4"/>
                  </a:solidFill>
                  <a:latin typeface="Montserrat"/>
                  <a:ea typeface="Montserrat"/>
                  <a:cs typeface="Montserrat"/>
                  <a:sym typeface="Montserrat"/>
                </a:rPr>
                <a:t>Gifted and Talented </a:t>
              </a:r>
              <a:endParaRPr b="0" i="0" sz="1400" u="none" cap="none" strike="noStrike">
                <a:solidFill>
                  <a:srgbClr val="000000"/>
                </a:solidFill>
                <a:latin typeface="Arial"/>
                <a:ea typeface="Arial"/>
                <a:cs typeface="Arial"/>
                <a:sym typeface="Arial"/>
              </a:endParaRPr>
            </a:p>
          </p:txBody>
        </p:sp>
        <p:sp>
          <p:nvSpPr>
            <p:cNvPr id="259" name="Google Shape;259;p9"/>
            <p:cNvSpPr txBox="1"/>
            <p:nvPr/>
          </p:nvSpPr>
          <p:spPr>
            <a:xfrm>
              <a:off x="0" y="1123950"/>
              <a:ext cx="9226800" cy="287400"/>
            </a:xfrm>
            <a:prstGeom prst="rect">
              <a:avLst/>
            </a:prstGeom>
            <a:noFill/>
            <a:ln>
              <a:noFill/>
            </a:ln>
          </p:spPr>
          <p:txBody>
            <a:bodyPr anchorCtr="0" anchor="t" bIns="0" lIns="0" spcFirstLastPara="1" rIns="0" wrap="square" tIns="0">
              <a:spAutoFit/>
            </a:bodyPr>
            <a:lstStyle/>
            <a:p>
              <a:pPr indent="0" lvl="0" marL="0" marR="0" rtl="0" algn="l">
                <a:lnSpc>
                  <a:spcPct val="150030"/>
                </a:lnSpc>
                <a:spcBef>
                  <a:spcPts val="0"/>
                </a:spcBef>
                <a:spcAft>
                  <a:spcPts val="0"/>
                </a:spcAft>
                <a:buClr>
                  <a:srgbClr val="000000"/>
                </a:buClr>
                <a:buSzPts val="1627"/>
                <a:buFont typeface="Arial"/>
                <a:buNone/>
              </a:pPr>
              <a:r>
                <a:t/>
              </a:r>
              <a:endParaRPr b="0" i="0" sz="1400" u="none" cap="none" strike="noStrike">
                <a:solidFill>
                  <a:srgbClr val="000000"/>
                </a:solidFill>
                <a:latin typeface="Arial"/>
                <a:ea typeface="Arial"/>
                <a:cs typeface="Arial"/>
                <a:sym typeface="Arial"/>
              </a:endParaRPr>
            </a:p>
          </p:txBody>
        </p:sp>
      </p:grpSp>
      <p:sp>
        <p:nvSpPr>
          <p:cNvPr id="260" name="Google Shape;260;p9"/>
          <p:cNvSpPr/>
          <p:nvPr/>
        </p:nvSpPr>
        <p:spPr>
          <a:xfrm>
            <a:off x="7715666" y="4199098"/>
            <a:ext cx="295389" cy="233202"/>
          </a:xfrm>
          <a:custGeom>
            <a:rect b="b" l="l" r="r" t="t"/>
            <a:pathLst>
              <a:path extrusionOk="0" h="5126990" w="6494284">
                <a:moveTo>
                  <a:pt x="3672344" y="0"/>
                </a:moveTo>
                <a:lnTo>
                  <a:pt x="0" y="0"/>
                </a:lnTo>
                <a:lnTo>
                  <a:pt x="2821940" y="2564130"/>
                </a:lnTo>
                <a:lnTo>
                  <a:pt x="0" y="5126990"/>
                </a:lnTo>
                <a:lnTo>
                  <a:pt x="3672344" y="5126990"/>
                </a:lnTo>
                <a:lnTo>
                  <a:pt x="6494284" y="2564130"/>
                </a:lnTo>
                <a:close/>
              </a:path>
            </a:pathLst>
          </a:custGeom>
          <a:solidFill>
            <a:srgbClr val="F2F2F2"/>
          </a:solidFill>
          <a:ln>
            <a:noFill/>
          </a:ln>
        </p:spPr>
      </p:sp>
      <p:grpSp>
        <p:nvGrpSpPr>
          <p:cNvPr id="261" name="Google Shape;261;p9"/>
          <p:cNvGrpSpPr/>
          <p:nvPr/>
        </p:nvGrpSpPr>
        <p:grpSpPr>
          <a:xfrm>
            <a:off x="1856975" y="4814396"/>
            <a:ext cx="7019625" cy="2884978"/>
            <a:chOff x="-132700" y="-325267"/>
            <a:chExt cx="9359500" cy="5531017"/>
          </a:xfrm>
        </p:grpSpPr>
        <p:sp>
          <p:nvSpPr>
            <p:cNvPr id="262" name="Google Shape;262;p9"/>
            <p:cNvSpPr txBox="1"/>
            <p:nvPr/>
          </p:nvSpPr>
          <p:spPr>
            <a:xfrm>
              <a:off x="-132700" y="-325267"/>
              <a:ext cx="9226800" cy="400800"/>
            </a:xfrm>
            <a:prstGeom prst="rect">
              <a:avLst/>
            </a:prstGeom>
            <a:noFill/>
            <a:ln>
              <a:noFill/>
            </a:ln>
          </p:spPr>
          <p:txBody>
            <a:bodyPr anchorCtr="0" anchor="t" bIns="0" lIns="0" spcFirstLastPara="1" rIns="0" wrap="square" tIns="0">
              <a:spAutoFit/>
            </a:bodyPr>
            <a:lstStyle/>
            <a:p>
              <a:pPr indent="0" lvl="0" marL="0" marR="0" rtl="0" algn="l">
                <a:lnSpc>
                  <a:spcPct val="97003"/>
                </a:lnSpc>
                <a:spcBef>
                  <a:spcPts val="0"/>
                </a:spcBef>
                <a:spcAft>
                  <a:spcPts val="0"/>
                </a:spcAft>
                <a:buNone/>
              </a:pPr>
              <a:r>
                <a:t/>
              </a:r>
              <a:endParaRPr/>
            </a:p>
          </p:txBody>
        </p:sp>
        <p:sp>
          <p:nvSpPr>
            <p:cNvPr id="263" name="Google Shape;263;p9"/>
            <p:cNvSpPr txBox="1"/>
            <p:nvPr/>
          </p:nvSpPr>
          <p:spPr>
            <a:xfrm>
              <a:off x="0" y="1123950"/>
              <a:ext cx="9226800" cy="4081800"/>
            </a:xfrm>
            <a:prstGeom prst="rect">
              <a:avLst/>
            </a:prstGeom>
            <a:noFill/>
            <a:ln>
              <a:noFill/>
            </a:ln>
          </p:spPr>
          <p:txBody>
            <a:bodyPr anchorCtr="0" anchor="t" bIns="0" lIns="0" spcFirstLastPara="1" rIns="0" wrap="square" tIns="0">
              <a:spAutoFit/>
            </a:bodyPr>
            <a:lstStyle/>
            <a:p>
              <a:pPr indent="0" lvl="0" marL="0" marR="0" rtl="0" algn="l">
                <a:lnSpc>
                  <a:spcPct val="150030"/>
                </a:lnSpc>
                <a:spcBef>
                  <a:spcPts val="0"/>
                </a:spcBef>
                <a:spcAft>
                  <a:spcPts val="0"/>
                </a:spcAft>
                <a:buNone/>
              </a:pPr>
              <a:r>
                <a:rPr lang="en-US" sz="1627" u="sng">
                  <a:solidFill>
                    <a:srgbClr val="0000FF"/>
                  </a:solidFill>
                  <a:latin typeface="Montserrat Light"/>
                  <a:ea typeface="Montserrat Light"/>
                  <a:cs typeface="Montserrat Light"/>
                  <a:sym typeface="Montserrat Light"/>
                  <a:hlinkClick r:id="rId5">
                    <a:extLst>
                      <a:ext uri="{A12FA001-AC4F-418D-AE19-62706E023703}">
                        <ahyp:hlinkClr val="tx"/>
                      </a:ext>
                    </a:extLst>
                  </a:hlinkClick>
                </a:rPr>
                <a:t>https://tea.texas.gov/academics/special-student-populations/gifted-and-talented-education/v2-gt-state-plan-2024.pdf</a:t>
              </a:r>
              <a:r>
                <a:rPr lang="en-US" sz="1627" u="sng">
                  <a:solidFill>
                    <a:srgbClr val="666666"/>
                  </a:solidFill>
                  <a:latin typeface="Montserrat Light"/>
                  <a:ea typeface="Montserrat Light"/>
                  <a:cs typeface="Montserrat Light"/>
                  <a:sym typeface="Montserrat Light"/>
                </a:rPr>
                <a:t>  English</a:t>
              </a:r>
              <a:endParaRPr sz="1627" u="sng">
                <a:solidFill>
                  <a:srgbClr val="666666"/>
                </a:solidFill>
                <a:latin typeface="Montserrat Light"/>
                <a:ea typeface="Montserrat Light"/>
                <a:cs typeface="Montserrat Light"/>
                <a:sym typeface="Montserrat Light"/>
              </a:endParaRPr>
            </a:p>
            <a:p>
              <a:pPr indent="0" lvl="0" marL="0" marR="0" rtl="0" algn="l">
                <a:lnSpc>
                  <a:spcPct val="150030"/>
                </a:lnSpc>
                <a:spcBef>
                  <a:spcPts val="0"/>
                </a:spcBef>
                <a:spcAft>
                  <a:spcPts val="0"/>
                </a:spcAft>
                <a:buNone/>
              </a:pPr>
              <a:r>
                <a:rPr lang="en-US" sz="1627" u="sng">
                  <a:solidFill>
                    <a:srgbClr val="0000FF"/>
                  </a:solidFill>
                  <a:latin typeface="Montserrat Light"/>
                  <a:ea typeface="Montserrat Light"/>
                  <a:cs typeface="Montserrat Light"/>
                  <a:sym typeface="Montserrat Light"/>
                  <a:hlinkClick r:id="rId6">
                    <a:extLst>
                      <a:ext uri="{A12FA001-AC4F-418D-AE19-62706E023703}">
                        <ahyp:hlinkClr val="tx"/>
                      </a:ext>
                    </a:extLst>
                  </a:hlinkClick>
                </a:rPr>
                <a:t>https://tea.texas.gov/academics/special-student-populations/gifted-and-talented-education/v2-gt-state-plan-2024-spanish.pdf</a:t>
              </a:r>
              <a:r>
                <a:rPr lang="en-US" sz="1627" u="sng">
                  <a:solidFill>
                    <a:srgbClr val="666666"/>
                  </a:solidFill>
                  <a:latin typeface="Montserrat Light"/>
                  <a:ea typeface="Montserrat Light"/>
                  <a:cs typeface="Montserrat Light"/>
                  <a:sym typeface="Montserrat Light"/>
                </a:rPr>
                <a:t> Spanish</a:t>
              </a:r>
              <a:endParaRPr sz="1627" u="sng">
                <a:solidFill>
                  <a:srgbClr val="666666"/>
                </a:solidFill>
                <a:latin typeface="Montserrat Light"/>
                <a:ea typeface="Montserrat Light"/>
                <a:cs typeface="Montserrat Light"/>
                <a:sym typeface="Montserrat Light"/>
              </a:endParaRPr>
            </a:p>
            <a:p>
              <a:pPr indent="0" lvl="0" marL="0" marR="0" rtl="0" algn="l">
                <a:lnSpc>
                  <a:spcPct val="150030"/>
                </a:lnSpc>
                <a:spcBef>
                  <a:spcPts val="0"/>
                </a:spcBef>
                <a:spcAft>
                  <a:spcPts val="0"/>
                </a:spcAft>
                <a:buNone/>
              </a:pPr>
              <a:r>
                <a:t/>
              </a:r>
              <a:endParaRPr sz="1627" u="sng">
                <a:solidFill>
                  <a:srgbClr val="666666"/>
                </a:solidFill>
                <a:latin typeface="Montserrat Light"/>
                <a:ea typeface="Montserrat Light"/>
                <a:cs typeface="Montserrat Light"/>
                <a:sym typeface="Montserrat Light"/>
              </a:endParaRPr>
            </a:p>
            <a:p>
              <a:pPr indent="0" lvl="0" marL="0" marR="0" rtl="0" algn="l">
                <a:lnSpc>
                  <a:spcPct val="150030"/>
                </a:lnSpc>
                <a:spcBef>
                  <a:spcPts val="0"/>
                </a:spcBef>
                <a:spcAft>
                  <a:spcPts val="0"/>
                </a:spcAft>
                <a:buNone/>
              </a:pPr>
              <a:r>
                <a:t/>
              </a:r>
              <a:endParaRPr sz="1627" u="sng">
                <a:solidFill>
                  <a:srgbClr val="666666"/>
                </a:solidFill>
                <a:latin typeface="Montserrat Light"/>
                <a:ea typeface="Montserrat Light"/>
                <a:cs typeface="Montserrat Light"/>
                <a:sym typeface="Montserrat Light"/>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